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56" r:id="rId2"/>
    <p:sldId id="267" r:id="rId3"/>
    <p:sldId id="280" r:id="rId4"/>
    <p:sldId id="315" r:id="rId5"/>
    <p:sldId id="279" r:id="rId6"/>
    <p:sldId id="273" r:id="rId7"/>
    <p:sldId id="314" r:id="rId8"/>
    <p:sldId id="281" r:id="rId9"/>
    <p:sldId id="288" r:id="rId10"/>
    <p:sldId id="307" r:id="rId11"/>
    <p:sldId id="309" r:id="rId12"/>
    <p:sldId id="304" r:id="rId13"/>
    <p:sldId id="310" r:id="rId14"/>
    <p:sldId id="311" r:id="rId15"/>
    <p:sldId id="258" r:id="rId16"/>
    <p:sldId id="277" r:id="rId17"/>
    <p:sldId id="293" r:id="rId18"/>
    <p:sldId id="275" r:id="rId19"/>
    <p:sldId id="266" r:id="rId20"/>
    <p:sldId id="271" r:id="rId21"/>
    <p:sldId id="269" r:id="rId22"/>
    <p:sldId id="289" r:id="rId23"/>
    <p:sldId id="312" r:id="rId24"/>
    <p:sldId id="270" r:id="rId25"/>
    <p:sldId id="284" r:id="rId26"/>
    <p:sldId id="317" r:id="rId27"/>
    <p:sldId id="286" r:id="rId28"/>
    <p:sldId id="291" r:id="rId29"/>
    <p:sldId id="285" r:id="rId30"/>
    <p:sldId id="301" r:id="rId31"/>
    <p:sldId id="313" r:id="rId32"/>
    <p:sldId id="318" r:id="rId33"/>
    <p:sldId id="319" r:id="rId34"/>
    <p:sldId id="320" r:id="rId35"/>
    <p:sldId id="321" r:id="rId36"/>
    <p:sldId id="295" r:id="rId37"/>
    <p:sldId id="302" r:id="rId38"/>
    <p:sldId id="303" r:id="rId39"/>
    <p:sldId id="278" r:id="rId40"/>
    <p:sldId id="287" r:id="rId41"/>
    <p:sldId id="322" r:id="rId42"/>
    <p:sldId id="323" r:id="rId43"/>
    <p:sldId id="324" r:id="rId44"/>
    <p:sldId id="325" r:id="rId45"/>
    <p:sldId id="326" r:id="rId46"/>
    <p:sldId id="327" r:id="rId47"/>
    <p:sldId id="328" r:id="rId48"/>
    <p:sldId id="261" r:id="rId49"/>
    <p:sldId id="259"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Wheeler" initials="AW" lastIdx="6" clrIdx="0">
    <p:extLst>
      <p:ext uri="{19B8F6BF-5375-455C-9EA6-DF929625EA0E}">
        <p15:presenceInfo xmlns:p15="http://schemas.microsoft.com/office/powerpoint/2012/main" userId="S-1-5-21-1355672434-1936291444-363152163-1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DD69"/>
    <a:srgbClr val="8037B7"/>
    <a:srgbClr val="9E0000"/>
    <a:srgbClr val="ED8937"/>
    <a:srgbClr val="009A46"/>
    <a:srgbClr val="F6B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94278665810499E-2"/>
          <c:y val="0.13711902246975199"/>
          <c:w val="0.90980872562603499"/>
          <c:h val="0.67215431150374505"/>
        </c:manualLayout>
      </c:layout>
      <c:lineChart>
        <c:grouping val="standard"/>
        <c:varyColors val="0"/>
        <c:ser>
          <c:idx val="0"/>
          <c:order val="0"/>
          <c:tx>
            <c:v>2011</c:v>
          </c:tx>
          <c:spPr>
            <a:ln w="28575" cap="rnd">
              <a:solidFill>
                <a:schemeClr val="accent1"/>
              </a:solidFill>
              <a:round/>
            </a:ln>
            <a:effectLst/>
          </c:spPr>
          <c:marker>
            <c:symbol val="none"/>
          </c:marker>
          <c:dLbls>
            <c:dLbl>
              <c:idx val="0"/>
              <c:layout>
                <c:manualLayout>
                  <c:x val="-3.29578911331736E-2"/>
                  <c:y val="-4.2029200994855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3C-4160-9792-58DE2B8181E2}"/>
                </c:ext>
              </c:extLst>
            </c:dLbl>
            <c:dLbl>
              <c:idx val="1"/>
              <c:layout>
                <c:manualLayout>
                  <c:x val="-2.9873711438244101E-2"/>
                  <c:y val="-3.889441278131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3C-4160-9792-58DE2B8181E2}"/>
                </c:ext>
              </c:extLst>
            </c:dLbl>
            <c:dLbl>
              <c:idx val="2"/>
              <c:layout>
                <c:manualLayout>
                  <c:x val="-3.5354161738366398E-2"/>
                  <c:y val="3.9634146341463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3C-4160-9792-58DE2B8181E2}"/>
                </c:ext>
              </c:extLst>
            </c:dLbl>
            <c:dLbl>
              <c:idx val="3"/>
              <c:layout>
                <c:manualLayout>
                  <c:x val="-4.4538711094589602E-2"/>
                  <c:y val="4.8780607835605803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888412017167399E-2"/>
                      <c:h val="9.7515363933166802E-2"/>
                    </c:manualLayout>
                  </c15:layout>
                </c:ext>
                <c:ext xmlns:c16="http://schemas.microsoft.com/office/drawing/2014/chart" uri="{C3380CC4-5D6E-409C-BE32-E72D297353CC}">
                  <c16:uniqueId val="{00000003-763C-4160-9792-58DE2B8181E2}"/>
                </c:ext>
              </c:extLst>
            </c:dLbl>
            <c:dLbl>
              <c:idx val="4"/>
              <c:layout>
                <c:manualLayout>
                  <c:x val="-3.4165620601772598E-2"/>
                  <c:y val="3.8157380234344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3C-4160-9792-58DE2B8181E2}"/>
                </c:ext>
              </c:extLst>
            </c:dLbl>
            <c:dLbl>
              <c:idx val="5"/>
              <c:layout>
                <c:manualLayout>
                  <c:x val="-3.6581079538970697E-2"/>
                  <c:y val="2.9604176190670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3C-4160-9792-58DE2B8181E2}"/>
                </c:ext>
              </c:extLst>
            </c:dLbl>
            <c:dLbl>
              <c:idx val="6"/>
              <c:layout>
                <c:manualLayout>
                  <c:x val="-2.7879436266118999E-2"/>
                  <c:y val="-2.679705280843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3C-4160-9792-58DE2B8181E2}"/>
                </c:ext>
              </c:extLst>
            </c:dLbl>
            <c:dLbl>
              <c:idx val="7"/>
              <c:layout>
                <c:manualLayout>
                  <c:x val="-2.66725626687968E-2"/>
                  <c:y val="-4.1603620696385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3C-4160-9792-58DE2B8181E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OB Intake</c:v>
                </c:pt>
                <c:pt idx="1">
                  <c:v>36 Weeks </c:v>
                </c:pt>
                <c:pt idx="2">
                  <c:v>Hospital Discharge</c:v>
                </c:pt>
                <c:pt idx="3">
                  <c:v>One Week WCC</c:v>
                </c:pt>
                <c:pt idx="4">
                  <c:v>One Month WCC</c:v>
                </c:pt>
                <c:pt idx="5">
                  <c:v>Two Month WCC</c:v>
                </c:pt>
                <c:pt idx="6">
                  <c:v>Four Month WCC</c:v>
                </c:pt>
                <c:pt idx="7">
                  <c:v>Six Month WCC</c:v>
                </c:pt>
              </c:strCache>
            </c:strRef>
          </c:cat>
          <c:val>
            <c:numRef>
              <c:f>Sheet1!$B$2:$B$9</c:f>
              <c:numCache>
                <c:formatCode>General</c:formatCode>
                <c:ptCount val="8"/>
                <c:pt idx="0">
                  <c:v>88.42</c:v>
                </c:pt>
                <c:pt idx="1">
                  <c:v>88.09</c:v>
                </c:pt>
                <c:pt idx="2">
                  <c:v>70.900000000000006</c:v>
                </c:pt>
                <c:pt idx="3">
                  <c:v>61.68</c:v>
                </c:pt>
                <c:pt idx="4">
                  <c:v>35.159999999999997</c:v>
                </c:pt>
                <c:pt idx="5">
                  <c:v>19.48</c:v>
                </c:pt>
                <c:pt idx="6">
                  <c:v>7.89</c:v>
                </c:pt>
                <c:pt idx="7">
                  <c:v>0</c:v>
                </c:pt>
              </c:numCache>
            </c:numRef>
          </c:val>
          <c:smooth val="0"/>
          <c:extLst>
            <c:ext xmlns:c16="http://schemas.microsoft.com/office/drawing/2014/chart" uri="{C3380CC4-5D6E-409C-BE32-E72D297353CC}">
              <c16:uniqueId val="{00000008-763C-4160-9792-58DE2B8181E2}"/>
            </c:ext>
          </c:extLst>
        </c:ser>
        <c:ser>
          <c:idx val="1"/>
          <c:order val="1"/>
          <c:tx>
            <c:v>2016</c:v>
          </c:tx>
          <c:spPr>
            <a:ln w="28575" cap="rnd">
              <a:solidFill>
                <a:srgbClr val="7030A0"/>
              </a:solidFill>
              <a:round/>
            </a:ln>
            <a:effectLst/>
          </c:spPr>
          <c:marker>
            <c:symbol val="none"/>
          </c:marker>
          <c:dLbls>
            <c:dLbl>
              <c:idx val="0"/>
              <c:layout>
                <c:manualLayout>
                  <c:x val="-2.9087165734717899E-2"/>
                  <c:y val="3.5603898443528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3C-4160-9792-58DE2B8181E2}"/>
                </c:ext>
              </c:extLst>
            </c:dLbl>
            <c:dLbl>
              <c:idx val="1"/>
              <c:layout>
                <c:manualLayout>
                  <c:x val="-3.6581079538970697E-2"/>
                  <c:y val="4.2029200994855298E-2"/>
                </c:manualLayout>
              </c:layout>
              <c:tx>
                <c:rich>
                  <a:bodyPr/>
                  <a:lstStyle/>
                  <a:p>
                    <a:fld id="{A30A75A1-F872-0742-990E-E31CFEAAFD23}" type="VALUE">
                      <a:rPr lang="en-US" sz="160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63C-4160-9792-58DE2B8181E2}"/>
                </c:ext>
              </c:extLst>
            </c:dLbl>
            <c:dLbl>
              <c:idx val="2"/>
              <c:layout>
                <c:manualLayout>
                  <c:x val="-3.1062316244804201E-2"/>
                  <c:y val="-3.3536585365853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3C-4160-9792-58DE2B8181E2}"/>
                </c:ext>
              </c:extLst>
            </c:dLbl>
            <c:dLbl>
              <c:idx val="3"/>
              <c:layout>
                <c:manualLayout>
                  <c:x val="-4.4538711094589602E-2"/>
                  <c:y val="-3.048768484732089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888412017167399E-2"/>
                      <c:h val="7.3125120030727797E-2"/>
                    </c:manualLayout>
                  </c15:layout>
                </c:ext>
                <c:ext xmlns:c16="http://schemas.microsoft.com/office/drawing/2014/chart" uri="{C3380CC4-5D6E-409C-BE32-E72D297353CC}">
                  <c16:uniqueId val="{0000000C-763C-4160-9792-58DE2B8181E2}"/>
                </c:ext>
              </c:extLst>
            </c:dLbl>
            <c:dLbl>
              <c:idx val="4"/>
              <c:layout>
                <c:manualLayout>
                  <c:x val="-2.7879436266118902E-2"/>
                  <c:y val="-4.4001376362950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3C-4160-9792-58DE2B8181E2}"/>
                </c:ext>
              </c:extLst>
            </c:dLbl>
            <c:dLbl>
              <c:idx val="5"/>
              <c:layout>
                <c:manualLayout>
                  <c:x val="-5.34892920993571E-2"/>
                  <c:y val="-2.612401729882590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9.1158798283261802E-2"/>
                      <c:h val="5.95426829268293E-2"/>
                    </c:manualLayout>
                  </c15:layout>
                </c:ext>
                <c:ext xmlns:c16="http://schemas.microsoft.com/office/drawing/2014/chart" uri="{C3380CC4-5D6E-409C-BE32-E72D297353CC}">
                  <c16:uniqueId val="{0000000E-763C-4160-9792-58DE2B8181E2}"/>
                </c:ext>
              </c:extLst>
            </c:dLbl>
            <c:dLbl>
              <c:idx val="6"/>
              <c:layout>
                <c:manualLayout>
                  <c:x val="-1.8465137509985199E-2"/>
                  <c:y val="-2.689496827560200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135265700483099E-2"/>
                      <c:h val="6.6456870156624201E-2"/>
                    </c:manualLayout>
                  </c15:layout>
                </c:ext>
                <c:ext xmlns:c16="http://schemas.microsoft.com/office/drawing/2014/chart" uri="{C3380CC4-5D6E-409C-BE32-E72D297353CC}">
                  <c16:uniqueId val="{0000000F-763C-4160-9792-58DE2B8181E2}"/>
                </c:ext>
              </c:extLst>
            </c:dLbl>
            <c:dLbl>
              <c:idx val="7"/>
              <c:layout>
                <c:manualLayout>
                  <c:x val="-3.3411598006770897E-2"/>
                  <c:y val="-3.085275838963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C-4160-9792-58DE2B8181E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OB Intake</c:v>
                </c:pt>
                <c:pt idx="1">
                  <c:v>36 Weeks </c:v>
                </c:pt>
                <c:pt idx="2">
                  <c:v>Hospital Discharge</c:v>
                </c:pt>
                <c:pt idx="3">
                  <c:v>One Week WCC</c:v>
                </c:pt>
                <c:pt idx="4">
                  <c:v>One Month WCC</c:v>
                </c:pt>
                <c:pt idx="5">
                  <c:v>Two Month WCC</c:v>
                </c:pt>
                <c:pt idx="6">
                  <c:v>Four Month WCC</c:v>
                </c:pt>
                <c:pt idx="7">
                  <c:v>Six Month WCC</c:v>
                </c:pt>
              </c:strCache>
            </c:strRef>
          </c:cat>
          <c:val>
            <c:numRef>
              <c:f>Sheet1!$C$2:$C$9</c:f>
              <c:numCache>
                <c:formatCode>General</c:formatCode>
                <c:ptCount val="8"/>
                <c:pt idx="0">
                  <c:v>72.5</c:v>
                </c:pt>
                <c:pt idx="1">
                  <c:v>76.25</c:v>
                </c:pt>
                <c:pt idx="2">
                  <c:v>72.5</c:v>
                </c:pt>
                <c:pt idx="3">
                  <c:v>68.75</c:v>
                </c:pt>
                <c:pt idx="4">
                  <c:v>52.5</c:v>
                </c:pt>
                <c:pt idx="5">
                  <c:v>46.25</c:v>
                </c:pt>
                <c:pt idx="6">
                  <c:v>31.25</c:v>
                </c:pt>
                <c:pt idx="7">
                  <c:v>31.25</c:v>
                </c:pt>
              </c:numCache>
            </c:numRef>
          </c:val>
          <c:smooth val="0"/>
          <c:extLst>
            <c:ext xmlns:c16="http://schemas.microsoft.com/office/drawing/2014/chart" uri="{C3380CC4-5D6E-409C-BE32-E72D297353CC}">
              <c16:uniqueId val="{00000011-763C-4160-9792-58DE2B8181E2}"/>
            </c:ext>
          </c:extLst>
        </c:ser>
        <c:dLbls>
          <c:dLblPos val="ctr"/>
          <c:showLegendKey val="0"/>
          <c:showVal val="1"/>
          <c:showCatName val="0"/>
          <c:showSerName val="0"/>
          <c:showPercent val="0"/>
          <c:showBubbleSize val="0"/>
        </c:dLbls>
        <c:smooth val="0"/>
        <c:axId val="248009696"/>
        <c:axId val="248010088"/>
      </c:lineChart>
      <c:catAx>
        <c:axId val="24800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8010088"/>
        <c:crosses val="autoZero"/>
        <c:auto val="1"/>
        <c:lblAlgn val="ctr"/>
        <c:lblOffset val="100"/>
        <c:noMultiLvlLbl val="0"/>
      </c:catAx>
      <c:valAx>
        <c:axId val="248010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800969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800" b="0" i="0" u="none" strike="noStrike" kern="1200" baseline="0">
                <a:solidFill>
                  <a:srgbClr val="7030A0"/>
                </a:solidFill>
                <a:latin typeface="+mn-lt"/>
                <a:ea typeface="+mn-ea"/>
                <a:cs typeface="+mn-cs"/>
              </a:defRPr>
            </a:pPr>
            <a:endParaRPr lang="en-US"/>
          </a:p>
        </c:txPr>
      </c:legendEntry>
      <c:layout>
        <c:manualLayout>
          <c:xMode val="edge"/>
          <c:yMode val="edge"/>
          <c:x val="0.36148788466659099"/>
          <c:y val="0.94491028361993701"/>
          <c:w val="0.275816406101411"/>
          <c:h val="5.50897218280905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a:effectLst/>
              </a:rPr>
              <a:t>Breastfeeding Length vs. Lactation support</a:t>
            </a:r>
            <a:endParaRPr lang="en-US"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Lactation Support</c:v>
          </c:tx>
          <c:spPr>
            <a:ln w="28575" cap="rnd">
              <a:solidFill>
                <a:schemeClr val="accent1"/>
              </a:solidFill>
              <a:round/>
            </a:ln>
            <a:effectLst/>
          </c:spPr>
          <c:marker>
            <c:symbol val="none"/>
          </c:marker>
          <c:dLbls>
            <c:dLbl>
              <c:idx val="0"/>
              <c:layout>
                <c:manualLayout>
                  <c:x val="-5.5888705669229197E-2"/>
                  <c:y val="2.9850746268656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6-46A5-A3B0-B3E3CE388C92}"/>
                </c:ext>
              </c:extLst>
            </c:dLbl>
            <c:dLbl>
              <c:idx val="1"/>
              <c:layout>
                <c:manualLayout>
                  <c:x val="-6.54570453120282E-2"/>
                  <c:y val="-2.3880597014925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16-46A5-A3B0-B3E3CE388C92}"/>
                </c:ext>
              </c:extLst>
            </c:dLbl>
            <c:dLbl>
              <c:idx val="2"/>
              <c:layout>
                <c:manualLayout>
                  <c:x val="-6.7816708084632096E-2"/>
                  <c:y val="-3.8805970149253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16-46A5-A3B0-B3E3CE388C9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'Lactation support'!$A$2:$A$4</c:f>
              <c:strCache>
                <c:ptCount val="3"/>
                <c:pt idx="0">
                  <c:v>Discharge</c:v>
                </c:pt>
                <c:pt idx="1">
                  <c:v>0-4 Months</c:v>
                </c:pt>
                <c:pt idx="2">
                  <c:v>6 Months</c:v>
                </c:pt>
              </c:strCache>
            </c:strRef>
          </c:cat>
          <c:val>
            <c:numRef>
              <c:f>'Lactation support'!$B$2:$B$4</c:f>
              <c:numCache>
                <c:formatCode>0</c:formatCode>
                <c:ptCount val="3"/>
                <c:pt idx="0">
                  <c:v>12.2</c:v>
                </c:pt>
                <c:pt idx="1">
                  <c:v>41.46</c:v>
                </c:pt>
                <c:pt idx="2">
                  <c:v>46.34</c:v>
                </c:pt>
              </c:numCache>
            </c:numRef>
          </c:val>
          <c:smooth val="0"/>
          <c:extLst>
            <c:ext xmlns:c16="http://schemas.microsoft.com/office/drawing/2014/chart" uri="{C3380CC4-5D6E-409C-BE32-E72D297353CC}">
              <c16:uniqueId val="{00000003-5616-46A5-A3B0-B3E3CE388C92}"/>
            </c:ext>
          </c:extLst>
        </c:ser>
        <c:ser>
          <c:idx val="1"/>
          <c:order val="1"/>
          <c:tx>
            <c:v>No Lactation Support</c:v>
          </c:tx>
          <c:spPr>
            <a:ln w="28575" cap="rnd">
              <a:solidFill>
                <a:srgbClr val="7030A0"/>
              </a:solidFill>
              <a:round/>
            </a:ln>
            <a:effectLst/>
          </c:spPr>
          <c:marker>
            <c:symbol val="none"/>
          </c:marker>
          <c:dLbls>
            <c:dLbl>
              <c:idx val="0"/>
              <c:layout>
                <c:manualLayout>
                  <c:x val="-6.5457045312028297E-2"/>
                  <c:y val="-4.77611940298506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16-46A5-A3B0-B3E3CE388C92}"/>
                </c:ext>
              </c:extLst>
            </c:dLbl>
            <c:dLbl>
              <c:idx val="1"/>
              <c:layout>
                <c:manualLayout>
                  <c:x val="-6.54570453120282E-2"/>
                  <c:y val="2.9850746268656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16-46A5-A3B0-B3E3CE388C92}"/>
                </c:ext>
              </c:extLst>
            </c:dLbl>
            <c:dLbl>
              <c:idx val="2"/>
              <c:layout>
                <c:manualLayout>
                  <c:x val="-6.54570453120282E-2"/>
                  <c:y val="-5.3731343283582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16-46A5-A3B0-B3E3CE388C9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'Lactation support'!$A$2:$A$4</c:f>
              <c:strCache>
                <c:ptCount val="3"/>
                <c:pt idx="0">
                  <c:v>Discharge</c:v>
                </c:pt>
                <c:pt idx="1">
                  <c:v>0-4 Months</c:v>
                </c:pt>
                <c:pt idx="2">
                  <c:v>6 Months</c:v>
                </c:pt>
              </c:strCache>
            </c:strRef>
          </c:cat>
          <c:val>
            <c:numRef>
              <c:f>'Lactation support'!$C$2:$C$4</c:f>
              <c:numCache>
                <c:formatCode>0</c:formatCode>
                <c:ptCount val="3"/>
                <c:pt idx="0">
                  <c:v>51.28</c:v>
                </c:pt>
                <c:pt idx="1">
                  <c:v>33.33</c:v>
                </c:pt>
                <c:pt idx="2">
                  <c:v>15.38</c:v>
                </c:pt>
              </c:numCache>
            </c:numRef>
          </c:val>
          <c:smooth val="0"/>
          <c:extLst>
            <c:ext xmlns:c16="http://schemas.microsoft.com/office/drawing/2014/chart" uri="{C3380CC4-5D6E-409C-BE32-E72D297353CC}">
              <c16:uniqueId val="{00000007-5616-46A5-A3B0-B3E3CE388C92}"/>
            </c:ext>
          </c:extLst>
        </c:ser>
        <c:dLbls>
          <c:dLblPos val="ctr"/>
          <c:showLegendKey val="0"/>
          <c:showVal val="1"/>
          <c:showCatName val="0"/>
          <c:showSerName val="0"/>
          <c:showPercent val="0"/>
          <c:showBubbleSize val="0"/>
        </c:dLbls>
        <c:smooth val="0"/>
        <c:axId val="248010872"/>
        <c:axId val="248011264"/>
      </c:lineChart>
      <c:catAx>
        <c:axId val="24801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8011264"/>
        <c:crosses val="autoZero"/>
        <c:auto val="1"/>
        <c:lblAlgn val="ctr"/>
        <c:lblOffset val="100"/>
        <c:noMultiLvlLbl val="0"/>
      </c:catAx>
      <c:valAx>
        <c:axId val="24801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801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Breastfeeding Length vs Centering</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Centering</c:v>
          </c:tx>
          <c:spPr>
            <a:ln w="31750" cap="rnd">
              <a:solidFill>
                <a:schemeClr val="accent1"/>
              </a:solidFill>
              <a:round/>
            </a:ln>
            <a:effectLst/>
          </c:spPr>
          <c:marker>
            <c:symbol val="none"/>
          </c:marker>
          <c:dLbls>
            <c:dLbl>
              <c:idx val="0"/>
              <c:layout>
                <c:manualLayout>
                  <c:x val="-7.5773396098786E-2"/>
                  <c:y val="8.43449189159752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2D-45BC-AAB2-6F7F2764A8C4}"/>
                </c:ext>
              </c:extLst>
            </c:dLbl>
            <c:dLbl>
              <c:idx val="1"/>
              <c:layout>
                <c:manualLayout>
                  <c:x val="-5.3402354784926997E-2"/>
                  <c:y val="6.18529405383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2D-45BC-AAB2-6F7F2764A8C4}"/>
                </c:ext>
              </c:extLst>
            </c:dLbl>
            <c:dLbl>
              <c:idx val="2"/>
              <c:layout>
                <c:manualLayout>
                  <c:x val="-6.2400224167391702E-2"/>
                  <c:y val="5.9041443241182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2D-45BC-AAB2-6F7F2764A8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Centering!$A$2:$A$4</c:f>
              <c:strCache>
                <c:ptCount val="3"/>
                <c:pt idx="0">
                  <c:v>Discharge</c:v>
                </c:pt>
                <c:pt idx="1">
                  <c:v>0-4 Months</c:v>
                </c:pt>
                <c:pt idx="2">
                  <c:v>6 Months</c:v>
                </c:pt>
              </c:strCache>
            </c:strRef>
          </c:cat>
          <c:val>
            <c:numRef>
              <c:f>Centering!$B$2:$B$4</c:f>
              <c:numCache>
                <c:formatCode>0</c:formatCode>
                <c:ptCount val="3"/>
                <c:pt idx="0">
                  <c:v>4.55</c:v>
                </c:pt>
                <c:pt idx="1">
                  <c:v>36.36</c:v>
                </c:pt>
                <c:pt idx="2">
                  <c:v>59.09</c:v>
                </c:pt>
              </c:numCache>
            </c:numRef>
          </c:val>
          <c:smooth val="0"/>
          <c:extLst>
            <c:ext xmlns:c16="http://schemas.microsoft.com/office/drawing/2014/chart" uri="{C3380CC4-5D6E-409C-BE32-E72D297353CC}">
              <c16:uniqueId val="{00000003-BC2D-45BC-AAB2-6F7F2764A8C4}"/>
            </c:ext>
          </c:extLst>
        </c:ser>
        <c:ser>
          <c:idx val="1"/>
          <c:order val="1"/>
          <c:tx>
            <c:v>No Centering</c:v>
          </c:tx>
          <c:spPr>
            <a:ln w="31750" cap="rnd">
              <a:solidFill>
                <a:srgbClr val="7030A0"/>
              </a:solidFill>
              <a:round/>
            </a:ln>
            <a:effectLst/>
          </c:spPr>
          <c:marker>
            <c:symbol val="none"/>
          </c:marker>
          <c:dLbls>
            <c:dLbl>
              <c:idx val="0"/>
              <c:layout>
                <c:manualLayout>
                  <c:x val="-6.4649691513007701E-2"/>
                  <c:y val="1.968059176926420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9.5557372841773305E-2"/>
                      <c:h val="8.86465097806899E-2"/>
                    </c:manualLayout>
                  </c15:layout>
                </c:ext>
                <c:ext xmlns:c16="http://schemas.microsoft.com/office/drawing/2014/chart" uri="{C3380CC4-5D6E-409C-BE32-E72D297353CC}">
                  <c16:uniqueId val="{00000004-BC2D-45BC-AAB2-6F7F2764A8C4}"/>
                </c:ext>
              </c:extLst>
            </c:dLbl>
            <c:dLbl>
              <c:idx val="1"/>
              <c:layout>
                <c:manualLayout>
                  <c:x val="-6.0150756821775397E-2"/>
                  <c:y val="-4.2172459457987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2D-45BC-AAB2-6F7F2764A8C4}"/>
                </c:ext>
              </c:extLst>
            </c:dLbl>
            <c:dLbl>
              <c:idx val="2"/>
              <c:layout>
                <c:manualLayout>
                  <c:x val="-6.2400224167391702E-2"/>
                  <c:y val="3.3737967566390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2D-45BC-AAB2-6F7F2764A8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Centering!$A$2:$A$4</c:f>
              <c:strCache>
                <c:ptCount val="3"/>
                <c:pt idx="0">
                  <c:v>Discharge</c:v>
                </c:pt>
                <c:pt idx="1">
                  <c:v>0-4 Months</c:v>
                </c:pt>
                <c:pt idx="2">
                  <c:v>6 Months</c:v>
                </c:pt>
              </c:strCache>
            </c:strRef>
          </c:cat>
          <c:val>
            <c:numRef>
              <c:f>Centering!$C$2:$C$4</c:f>
              <c:numCache>
                <c:formatCode>0</c:formatCode>
                <c:ptCount val="3"/>
                <c:pt idx="0">
                  <c:v>41.38</c:v>
                </c:pt>
                <c:pt idx="1">
                  <c:v>37.93</c:v>
                </c:pt>
                <c:pt idx="2">
                  <c:v>20.69</c:v>
                </c:pt>
              </c:numCache>
            </c:numRef>
          </c:val>
          <c:smooth val="0"/>
          <c:extLst>
            <c:ext xmlns:c16="http://schemas.microsoft.com/office/drawing/2014/chart" uri="{C3380CC4-5D6E-409C-BE32-E72D297353CC}">
              <c16:uniqueId val="{00000007-BC2D-45BC-AAB2-6F7F2764A8C4}"/>
            </c:ext>
          </c:extLst>
        </c:ser>
        <c:dLbls>
          <c:dLblPos val="ctr"/>
          <c:showLegendKey val="0"/>
          <c:showVal val="1"/>
          <c:showCatName val="0"/>
          <c:showSerName val="0"/>
          <c:showPercent val="0"/>
          <c:showBubbleSize val="0"/>
        </c:dLbls>
        <c:smooth val="0"/>
        <c:axId val="248012048"/>
        <c:axId val="192431336"/>
      </c:lineChart>
      <c:catAx>
        <c:axId val="24801204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92431336"/>
        <c:crosses val="autoZero"/>
        <c:auto val="1"/>
        <c:lblAlgn val="ctr"/>
        <c:lblOffset val="100"/>
        <c:noMultiLvlLbl val="0"/>
      </c:catAx>
      <c:valAx>
        <c:axId val="19243133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4801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Breastfeeding Length vs SELHS Lactation Consultant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SELHS Lactation Consultant</c:v>
          </c:tx>
          <c:spPr>
            <a:ln w="28575" cap="rnd">
              <a:solidFill>
                <a:schemeClr val="accent1"/>
              </a:solidFill>
              <a:round/>
            </a:ln>
            <a:effectLst/>
          </c:spPr>
          <c:marker>
            <c:symbol val="none"/>
          </c:marker>
          <c:dLbls>
            <c:dLbl>
              <c:idx val="0"/>
              <c:layout>
                <c:manualLayout>
                  <c:x val="-4.7931501298222497E-2"/>
                  <c:y val="-2.7008783596693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C0-4C76-B5ED-E6EDBEBFA856}"/>
                </c:ext>
              </c:extLst>
            </c:dLbl>
            <c:dLbl>
              <c:idx val="1"/>
              <c:layout>
                <c:manualLayout>
                  <c:x val="-3.4068493927888202E-2"/>
                  <c:y val="-2.70087835966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C0-4C76-B5ED-E6EDBEBFA856}"/>
                </c:ext>
              </c:extLst>
            </c:dLbl>
            <c:dLbl>
              <c:idx val="2"/>
              <c:layout>
                <c:manualLayout>
                  <c:x val="-4.10640778966537E-2"/>
                  <c:y val="-3.7812297035371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C0-4C76-B5ED-E6EDBEBFA8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'SELHS Lac'!$A$2:$A$4</c:f>
              <c:strCache>
                <c:ptCount val="3"/>
                <c:pt idx="0">
                  <c:v>Discharge</c:v>
                </c:pt>
                <c:pt idx="1">
                  <c:v>0-4 Months</c:v>
                </c:pt>
                <c:pt idx="2">
                  <c:v>6 Months</c:v>
                </c:pt>
              </c:strCache>
            </c:strRef>
          </c:cat>
          <c:val>
            <c:numRef>
              <c:f>'SELHS Lac'!$B$2:$B$4</c:f>
              <c:numCache>
                <c:formatCode>0</c:formatCode>
                <c:ptCount val="3"/>
                <c:pt idx="0">
                  <c:v>0</c:v>
                </c:pt>
                <c:pt idx="1">
                  <c:v>57.14</c:v>
                </c:pt>
                <c:pt idx="2">
                  <c:v>42.86</c:v>
                </c:pt>
              </c:numCache>
            </c:numRef>
          </c:val>
          <c:smooth val="0"/>
          <c:extLst>
            <c:ext xmlns:c16="http://schemas.microsoft.com/office/drawing/2014/chart" uri="{C3380CC4-5D6E-409C-BE32-E72D297353CC}">
              <c16:uniqueId val="{00000003-9BC0-4C76-B5ED-E6EDBEBFA856}"/>
            </c:ext>
          </c:extLst>
        </c:ser>
        <c:ser>
          <c:idx val="1"/>
          <c:order val="1"/>
          <c:tx>
            <c:v>No SELHS Lactation Consultant</c:v>
          </c:tx>
          <c:spPr>
            <a:ln w="28575" cap="rnd">
              <a:solidFill>
                <a:srgbClr val="7030A0"/>
              </a:solidFill>
              <a:round/>
            </a:ln>
            <a:effectLst/>
          </c:spPr>
          <c:marker>
            <c:symbol val="none"/>
          </c:marker>
          <c:dLbls>
            <c:dLbl>
              <c:idx val="0"/>
              <c:layout>
                <c:manualLayout>
                  <c:x val="-4.10640778966537E-2"/>
                  <c:y val="-2.9709661956363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C0-4C76-B5ED-E6EDBEBFA856}"/>
                </c:ext>
              </c:extLst>
            </c:dLbl>
            <c:dLbl>
              <c:idx val="1"/>
              <c:layout>
                <c:manualLayout>
                  <c:x val="-2.9404771282044499E-2"/>
                  <c:y val="-4.3214053754709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C0-4C76-B5ED-E6EDBEBFA856}"/>
                </c:ext>
              </c:extLst>
            </c:dLbl>
            <c:dLbl>
              <c:idx val="2"/>
              <c:layout>
                <c:manualLayout>
                  <c:x val="-4.10640778966537E-2"/>
                  <c:y val="-4.3214053754710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C0-4C76-B5ED-E6EDBEBFA8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'SELHS Lac'!$A$2:$A$4</c:f>
              <c:strCache>
                <c:ptCount val="3"/>
                <c:pt idx="0">
                  <c:v>Discharge</c:v>
                </c:pt>
                <c:pt idx="1">
                  <c:v>0-4 Months</c:v>
                </c:pt>
                <c:pt idx="2">
                  <c:v>6 Months</c:v>
                </c:pt>
              </c:strCache>
            </c:strRef>
          </c:cat>
          <c:val>
            <c:numRef>
              <c:f>'SELHS Lac'!$C$2:$C$4</c:f>
              <c:numCache>
                <c:formatCode>0</c:formatCode>
                <c:ptCount val="3"/>
                <c:pt idx="0">
                  <c:v>34.25</c:v>
                </c:pt>
                <c:pt idx="1">
                  <c:v>36</c:v>
                </c:pt>
                <c:pt idx="2">
                  <c:v>30</c:v>
                </c:pt>
              </c:numCache>
            </c:numRef>
          </c:val>
          <c:smooth val="0"/>
          <c:extLst>
            <c:ext xmlns:c16="http://schemas.microsoft.com/office/drawing/2014/chart" uri="{C3380CC4-5D6E-409C-BE32-E72D297353CC}">
              <c16:uniqueId val="{00000007-9BC0-4C76-B5ED-E6EDBEBFA856}"/>
            </c:ext>
          </c:extLst>
        </c:ser>
        <c:dLbls>
          <c:dLblPos val="ctr"/>
          <c:showLegendKey val="0"/>
          <c:showVal val="1"/>
          <c:showCatName val="0"/>
          <c:showSerName val="0"/>
          <c:showPercent val="0"/>
          <c:showBubbleSize val="0"/>
        </c:dLbls>
        <c:smooth val="0"/>
        <c:axId val="250521208"/>
        <c:axId val="250521600"/>
      </c:lineChart>
      <c:catAx>
        <c:axId val="25052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0521600"/>
        <c:crosses val="autoZero"/>
        <c:auto val="1"/>
        <c:lblAlgn val="ctr"/>
        <c:lblOffset val="100"/>
        <c:noMultiLvlLbl val="0"/>
      </c:catAx>
      <c:valAx>
        <c:axId val="250521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052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9-21T10:17:22.948" idx="6">
    <p:pos x="633" y="3840"/>
    <p:text>A patient can be eligible for this program if they do not have insurance or are under-insured. As expected, even with Medicaid expansion and the ACA, there are still people who fall between the cracks and are not eligible for health insurance.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9-15T15:52:42.664" idx="4">
    <p:pos x="10" y="10"/>
    <p:text>3 components of Centering: health assessment, interactive learning and community building. 
Health Assessment
Centering includes the traditional health assessment, screenings, exams, tests, and treatments.  Patients take part in their own assessment and have private time with their provider. 
 Interactive Learning 
Participants come together with their provider for discussion and activities that explore important health and wellness topics. People learn best when they are in conversation.
 Community Building
One person’s question is another one’s question and individuals quickly find comfort in knowing they are not alone in their feelings.  People from varied backgrounds come to appreciate shared goals for health and well-being and the chance to learn from one another. 
Centering offers benefits to:
Patient: No waiting, time for sharing and learning, a community of friends
Provider: Needing to say things only once, working with really activated patients, finding work fun and energizing
Administrators: Better access for your patients, great marketing program, better birth outcomes, predictable clinic time schedules
Two models:
CPregnancy
CParenting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14T14:59:12.826" idx="1">
    <p:pos x="10" y="10"/>
    <p:text>Practicing yoga for an hour each day starting between 18 and 20 weeks gestation until the birth of the baby has been shown to increase average birth weight and to decrease preterm labor, isolated intrauterine growth retardation, and pregnancy-induced hypertension (Narendran et al., 2005).</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17893-639D-40AB-B758-33FAC9AFF32E}" type="datetimeFigureOut">
              <a:rPr lang="en-US" smtClean="0"/>
              <a:t>10/1/2016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C3247-EE14-41C9-B655-0B61C447A89B}" type="slidenum">
              <a:rPr lang="en-US" smtClean="0"/>
              <a:t>‹#›</a:t>
            </a:fld>
            <a:endParaRPr lang="en-US"/>
          </a:p>
        </p:txBody>
      </p:sp>
    </p:spTree>
    <p:extLst>
      <p:ext uri="{BB962C8B-B14F-4D97-AF65-F5344CB8AC3E}">
        <p14:creationId xmlns:p14="http://schemas.microsoft.com/office/powerpoint/2010/main" val="100791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a:latin typeface="Arial" panose="020B0604020202020204" pitchFamily="34" charset="0"/>
                <a:cs typeface="Arial" panose="020B0604020202020204" pitchFamily="34" charset="0"/>
              </a:rPr>
              <a:t>3 components of Centering: health assessment, interactive learning and community building. </a:t>
            </a:r>
          </a:p>
          <a:p>
            <a:r>
              <a:rPr lang="en-US" altLang="en-US" sz="1000" b="1">
                <a:latin typeface="Arial" panose="020B0604020202020204" pitchFamily="34" charset="0"/>
                <a:cs typeface="Arial" panose="020B0604020202020204" pitchFamily="34" charset="0"/>
              </a:rPr>
              <a:t>Health Assessment</a:t>
            </a:r>
            <a:endParaRPr lang="en-US" altLang="en-US" sz="1000">
              <a:latin typeface="Arial" panose="020B0604020202020204" pitchFamily="34" charset="0"/>
              <a:cs typeface="Arial" panose="020B0604020202020204" pitchFamily="34" charset="0"/>
            </a:endParaRPr>
          </a:p>
          <a:p>
            <a:r>
              <a:rPr lang="en-US" altLang="en-US" sz="1000">
                <a:latin typeface="Arial" panose="020B0604020202020204" pitchFamily="34" charset="0"/>
                <a:cs typeface="Arial" panose="020B0604020202020204" pitchFamily="34" charset="0"/>
              </a:rPr>
              <a:t>Centering includes the traditional health assessment, screenings, exams, tests, and treatments.  Patients take part in their own assessment and have private time with their provider. </a:t>
            </a:r>
          </a:p>
          <a:p>
            <a:r>
              <a:rPr lang="en-US" altLang="en-US" sz="1000">
                <a:latin typeface="Arial" panose="020B0604020202020204" pitchFamily="34" charset="0"/>
                <a:cs typeface="Arial" panose="020B0604020202020204" pitchFamily="34" charset="0"/>
              </a:rPr>
              <a:t> </a:t>
            </a:r>
            <a:r>
              <a:rPr lang="en-US" altLang="en-US" sz="1000" b="1">
                <a:latin typeface="Arial" panose="020B0604020202020204" pitchFamily="34" charset="0"/>
                <a:cs typeface="Arial" panose="020B0604020202020204" pitchFamily="34" charset="0"/>
              </a:rPr>
              <a:t>Interactive Learning </a:t>
            </a:r>
            <a:endParaRPr lang="en-US" altLang="en-US" sz="1000">
              <a:latin typeface="Arial" panose="020B0604020202020204" pitchFamily="34" charset="0"/>
              <a:cs typeface="Arial" panose="020B0604020202020204" pitchFamily="34" charset="0"/>
            </a:endParaRPr>
          </a:p>
          <a:p>
            <a:r>
              <a:rPr lang="en-US" altLang="en-US" sz="1000">
                <a:latin typeface="Arial" panose="020B0604020202020204" pitchFamily="34" charset="0"/>
                <a:cs typeface="Arial" panose="020B0604020202020204" pitchFamily="34" charset="0"/>
              </a:rPr>
              <a:t>Participants come together with their provider for discussion and activities that explore important health and wellness topics. People learn best when they are in conversation.</a:t>
            </a:r>
          </a:p>
          <a:p>
            <a:r>
              <a:rPr lang="en-US" altLang="en-US" sz="1000">
                <a:latin typeface="Arial" panose="020B0604020202020204" pitchFamily="34" charset="0"/>
                <a:cs typeface="Arial" panose="020B0604020202020204" pitchFamily="34" charset="0"/>
              </a:rPr>
              <a:t> </a:t>
            </a:r>
            <a:r>
              <a:rPr lang="en-US" altLang="en-US" sz="1000" b="1">
                <a:latin typeface="Arial" panose="020B0604020202020204" pitchFamily="34" charset="0"/>
                <a:cs typeface="Arial" panose="020B0604020202020204" pitchFamily="34" charset="0"/>
              </a:rPr>
              <a:t>Community Building</a:t>
            </a:r>
            <a:endParaRPr lang="en-US" altLang="en-US" sz="1000">
              <a:latin typeface="Arial" panose="020B0604020202020204" pitchFamily="34" charset="0"/>
              <a:cs typeface="Arial" panose="020B0604020202020204" pitchFamily="34" charset="0"/>
            </a:endParaRPr>
          </a:p>
          <a:p>
            <a:r>
              <a:rPr lang="en-US" altLang="en-US" sz="1000">
                <a:latin typeface="Arial" panose="020B0604020202020204" pitchFamily="34" charset="0"/>
                <a:cs typeface="Arial" panose="020B0604020202020204" pitchFamily="34" charset="0"/>
              </a:rPr>
              <a:t>One person’s question is another one’s question and individuals quickly find comfort in knowing they are not alone in their feelings.  People from varied backgrounds come to appreciate shared goals for health and well-being and the chance to learn from one another. </a:t>
            </a:r>
          </a:p>
          <a:p>
            <a:endParaRPr lang="en-US" altLang="en-US" sz="1000">
              <a:latin typeface="Arial" panose="020B0604020202020204" pitchFamily="34" charset="0"/>
              <a:cs typeface="Arial" panose="020B0604020202020204" pitchFamily="34" charset="0"/>
            </a:endParaRPr>
          </a:p>
          <a:p>
            <a:r>
              <a:rPr lang="en-US" altLang="en-US" sz="1000">
                <a:latin typeface="Arial" panose="020B0604020202020204" pitchFamily="34" charset="0"/>
                <a:cs typeface="Arial" panose="020B0604020202020204" pitchFamily="34" charset="0"/>
              </a:rPr>
              <a:t>Centering offers benefits to:</a:t>
            </a:r>
            <a:endParaRPr lang="en-US" altLang="en-US" sz="1000" b="1">
              <a:latin typeface="Arial" panose="020B0604020202020204" pitchFamily="34" charset="0"/>
              <a:cs typeface="Arial" panose="020B0604020202020204" pitchFamily="34" charset="0"/>
            </a:endParaRPr>
          </a:p>
          <a:p>
            <a:r>
              <a:rPr lang="en-US" altLang="en-US" sz="1000" b="1">
                <a:latin typeface="Arial" panose="020B0604020202020204" pitchFamily="34" charset="0"/>
                <a:cs typeface="Arial" panose="020B0604020202020204" pitchFamily="34" charset="0"/>
              </a:rPr>
              <a:t>Patient</a:t>
            </a:r>
            <a:r>
              <a:rPr lang="en-US" altLang="en-US" sz="1000">
                <a:latin typeface="Arial" panose="020B0604020202020204" pitchFamily="34" charset="0"/>
                <a:cs typeface="Arial" panose="020B0604020202020204" pitchFamily="34" charset="0"/>
              </a:rPr>
              <a:t>: No waiting, time for sharing and learning, a community of friends</a:t>
            </a:r>
            <a:endParaRPr lang="en-US" altLang="en-US" sz="1000" b="1">
              <a:latin typeface="Arial" panose="020B0604020202020204" pitchFamily="34" charset="0"/>
              <a:cs typeface="Arial" panose="020B0604020202020204" pitchFamily="34" charset="0"/>
            </a:endParaRPr>
          </a:p>
          <a:p>
            <a:r>
              <a:rPr lang="en-US" altLang="en-US" sz="1000" b="1">
                <a:latin typeface="Arial" panose="020B0604020202020204" pitchFamily="34" charset="0"/>
                <a:cs typeface="Arial" panose="020B0604020202020204" pitchFamily="34" charset="0"/>
              </a:rPr>
              <a:t>Provider</a:t>
            </a:r>
            <a:r>
              <a:rPr lang="en-US" altLang="en-US" sz="1000">
                <a:latin typeface="Arial" panose="020B0604020202020204" pitchFamily="34" charset="0"/>
                <a:cs typeface="Arial" panose="020B0604020202020204" pitchFamily="34" charset="0"/>
              </a:rPr>
              <a:t>: Needing to say things only once, working with really activated patients, finding work fun and energizing</a:t>
            </a:r>
            <a:endParaRPr lang="en-US" altLang="en-US" sz="1000" b="1">
              <a:latin typeface="Arial" panose="020B0604020202020204" pitchFamily="34" charset="0"/>
              <a:cs typeface="Arial" panose="020B0604020202020204" pitchFamily="34" charset="0"/>
            </a:endParaRPr>
          </a:p>
          <a:p>
            <a:r>
              <a:rPr lang="en-US" altLang="en-US" sz="1000" b="1">
                <a:latin typeface="Arial" panose="020B0604020202020204" pitchFamily="34" charset="0"/>
                <a:cs typeface="Arial" panose="020B0604020202020204" pitchFamily="34" charset="0"/>
              </a:rPr>
              <a:t>Administrators</a:t>
            </a:r>
            <a:r>
              <a:rPr lang="en-US" altLang="en-US" sz="1000">
                <a:latin typeface="Arial" panose="020B0604020202020204" pitchFamily="34" charset="0"/>
                <a:cs typeface="Arial" panose="020B0604020202020204" pitchFamily="34" charset="0"/>
              </a:rPr>
              <a:t>: Better access for your patients, great marketing program, better birth outcomes, predictable clinic time schedules</a:t>
            </a:r>
          </a:p>
          <a:p>
            <a:endParaRPr lang="en-US" altLang="en-US" sz="1000">
              <a:latin typeface="Arial" panose="020B0604020202020204" pitchFamily="34" charset="0"/>
              <a:cs typeface="Arial" panose="020B0604020202020204" pitchFamily="34" charset="0"/>
            </a:endParaRPr>
          </a:p>
          <a:p>
            <a:r>
              <a:rPr lang="en-US" altLang="en-US" sz="1000">
                <a:latin typeface="Arial" panose="020B0604020202020204" pitchFamily="34" charset="0"/>
                <a:cs typeface="Arial" panose="020B0604020202020204" pitchFamily="34" charset="0"/>
              </a:rPr>
              <a:t>Two models:</a:t>
            </a:r>
          </a:p>
          <a:p>
            <a:r>
              <a:rPr lang="en-US" altLang="en-US" sz="1000">
                <a:latin typeface="Arial" panose="020B0604020202020204" pitchFamily="34" charset="0"/>
                <a:cs typeface="Arial" panose="020B0604020202020204" pitchFamily="34" charset="0"/>
              </a:rPr>
              <a:t>CPregnancy</a:t>
            </a:r>
          </a:p>
          <a:p>
            <a:r>
              <a:rPr lang="en-US" altLang="en-US" sz="1000">
                <a:latin typeface="Arial" panose="020B0604020202020204" pitchFamily="34" charset="0"/>
                <a:cs typeface="Arial" panose="020B0604020202020204" pitchFamily="34" charset="0"/>
              </a:rPr>
              <a:t>CParenting  …</a:t>
            </a:r>
          </a:p>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7713" indent="-287338">
              <a:spcBef>
                <a:spcPct val="30000"/>
              </a:spcBef>
              <a:defRPr sz="1200">
                <a:solidFill>
                  <a:schemeClr val="tx1"/>
                </a:solidFill>
                <a:latin typeface="Calibri" panose="020F0502020204030204" pitchFamily="34" charset="0"/>
                <a:ea typeface="MS PGothic" panose="020B0600070205080204" pitchFamily="34" charset="-128"/>
              </a:defRPr>
            </a:lvl2pPr>
            <a:lvl3pPr marL="1150938" indent="-230188">
              <a:spcBef>
                <a:spcPct val="30000"/>
              </a:spcBef>
              <a:defRPr sz="1200">
                <a:solidFill>
                  <a:schemeClr val="tx1"/>
                </a:solidFill>
                <a:latin typeface="Calibri" panose="020F0502020204030204" pitchFamily="34" charset="0"/>
                <a:ea typeface="MS PGothic" panose="020B0600070205080204" pitchFamily="34" charset="-128"/>
              </a:defRPr>
            </a:lvl3pPr>
            <a:lvl4pPr marL="1611313" indent="-230188">
              <a:spcBef>
                <a:spcPct val="30000"/>
              </a:spcBef>
              <a:defRPr sz="1200">
                <a:solidFill>
                  <a:schemeClr val="tx1"/>
                </a:solidFill>
                <a:latin typeface="Calibri" panose="020F0502020204030204" pitchFamily="34" charset="0"/>
                <a:ea typeface="MS PGothic" panose="020B0600070205080204" pitchFamily="34" charset="-128"/>
              </a:defRPr>
            </a:lvl4pPr>
            <a:lvl5pPr marL="2071688" indent="-230188">
              <a:spcBef>
                <a:spcPct val="30000"/>
              </a:spcBef>
              <a:defRPr sz="1200">
                <a:solidFill>
                  <a:schemeClr val="tx1"/>
                </a:solidFill>
                <a:latin typeface="Calibri" panose="020F0502020204030204" pitchFamily="34" charset="0"/>
                <a:ea typeface="MS PGothic" panose="020B0600070205080204" pitchFamily="34" charset="-128"/>
              </a:defRPr>
            </a:lvl5pPr>
            <a:lvl6pPr marL="25288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860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432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004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3EF1A0-4975-4704-AEDB-76792085DA45}" type="slidenum">
              <a:rPr lang="en-US" altLang="en-US" smtClean="0"/>
              <a:pPr>
                <a:spcBef>
                  <a:spcPct val="0"/>
                </a:spcBef>
              </a:pPr>
              <a:t>10</a:t>
            </a:fld>
            <a:endParaRPr lang="en-US" altLang="en-US"/>
          </a:p>
        </p:txBody>
      </p:sp>
    </p:spTree>
    <p:extLst>
      <p:ext uri="{BB962C8B-B14F-4D97-AF65-F5344CB8AC3E}">
        <p14:creationId xmlns:p14="http://schemas.microsoft.com/office/powerpoint/2010/main" val="52765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7713" indent="-287338">
              <a:spcBef>
                <a:spcPct val="30000"/>
              </a:spcBef>
              <a:defRPr sz="1200">
                <a:solidFill>
                  <a:schemeClr val="tx1"/>
                </a:solidFill>
                <a:latin typeface="Calibri" panose="020F0502020204030204" pitchFamily="34" charset="0"/>
                <a:ea typeface="MS PGothic" panose="020B0600070205080204" pitchFamily="34" charset="-128"/>
              </a:defRPr>
            </a:lvl2pPr>
            <a:lvl3pPr marL="1150938" indent="-230188">
              <a:spcBef>
                <a:spcPct val="30000"/>
              </a:spcBef>
              <a:defRPr sz="1200">
                <a:solidFill>
                  <a:schemeClr val="tx1"/>
                </a:solidFill>
                <a:latin typeface="Calibri" panose="020F0502020204030204" pitchFamily="34" charset="0"/>
                <a:ea typeface="MS PGothic" panose="020B0600070205080204" pitchFamily="34" charset="-128"/>
              </a:defRPr>
            </a:lvl3pPr>
            <a:lvl4pPr marL="1611313" indent="-230188">
              <a:spcBef>
                <a:spcPct val="30000"/>
              </a:spcBef>
              <a:defRPr sz="1200">
                <a:solidFill>
                  <a:schemeClr val="tx1"/>
                </a:solidFill>
                <a:latin typeface="Calibri" panose="020F0502020204030204" pitchFamily="34" charset="0"/>
                <a:ea typeface="MS PGothic" panose="020B0600070205080204" pitchFamily="34" charset="-128"/>
              </a:defRPr>
            </a:lvl4pPr>
            <a:lvl5pPr marL="2071688" indent="-230188">
              <a:spcBef>
                <a:spcPct val="30000"/>
              </a:spcBef>
              <a:defRPr sz="1200">
                <a:solidFill>
                  <a:schemeClr val="tx1"/>
                </a:solidFill>
                <a:latin typeface="Calibri" panose="020F0502020204030204" pitchFamily="34" charset="0"/>
                <a:ea typeface="MS PGothic" panose="020B0600070205080204" pitchFamily="34" charset="-128"/>
              </a:defRPr>
            </a:lvl5pPr>
            <a:lvl6pPr marL="25288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860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432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004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9715AD-F70E-4811-BF95-B55266328CB3}" type="slidenum">
              <a:rPr lang="en-US" altLang="en-US" smtClean="0">
                <a:solidFill>
                  <a:srgbClr val="000000"/>
                </a:solidFill>
              </a:rPr>
              <a:pPr>
                <a:spcBef>
                  <a:spcPct val="0"/>
                </a:spcBef>
              </a:pPr>
              <a:t>11</a:t>
            </a:fld>
            <a:endParaRPr lang="en-US" altLang="en-US">
              <a:solidFill>
                <a:srgbClr val="000000"/>
              </a:solidFill>
            </a:endParaRPr>
          </a:p>
        </p:txBody>
      </p:sp>
    </p:spTree>
    <p:extLst>
      <p:ext uri="{BB962C8B-B14F-4D97-AF65-F5344CB8AC3E}">
        <p14:creationId xmlns:p14="http://schemas.microsoft.com/office/powerpoint/2010/main" val="15029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7713" indent="-287338">
              <a:spcBef>
                <a:spcPct val="30000"/>
              </a:spcBef>
              <a:defRPr sz="1200">
                <a:solidFill>
                  <a:schemeClr val="tx1"/>
                </a:solidFill>
                <a:latin typeface="Calibri" panose="020F0502020204030204" pitchFamily="34" charset="0"/>
                <a:ea typeface="MS PGothic" panose="020B0600070205080204" pitchFamily="34" charset="-128"/>
              </a:defRPr>
            </a:lvl2pPr>
            <a:lvl3pPr marL="1150938" indent="-230188">
              <a:spcBef>
                <a:spcPct val="30000"/>
              </a:spcBef>
              <a:defRPr sz="1200">
                <a:solidFill>
                  <a:schemeClr val="tx1"/>
                </a:solidFill>
                <a:latin typeface="Calibri" panose="020F0502020204030204" pitchFamily="34" charset="0"/>
                <a:ea typeface="MS PGothic" panose="020B0600070205080204" pitchFamily="34" charset="-128"/>
              </a:defRPr>
            </a:lvl3pPr>
            <a:lvl4pPr marL="1611313" indent="-230188">
              <a:spcBef>
                <a:spcPct val="30000"/>
              </a:spcBef>
              <a:defRPr sz="1200">
                <a:solidFill>
                  <a:schemeClr val="tx1"/>
                </a:solidFill>
                <a:latin typeface="Calibri" panose="020F0502020204030204" pitchFamily="34" charset="0"/>
                <a:ea typeface="MS PGothic" panose="020B0600070205080204" pitchFamily="34" charset="-128"/>
              </a:defRPr>
            </a:lvl4pPr>
            <a:lvl5pPr marL="2071688" indent="-230188">
              <a:spcBef>
                <a:spcPct val="30000"/>
              </a:spcBef>
              <a:defRPr sz="1200">
                <a:solidFill>
                  <a:schemeClr val="tx1"/>
                </a:solidFill>
                <a:latin typeface="Calibri" panose="020F0502020204030204" pitchFamily="34" charset="0"/>
                <a:ea typeface="MS PGothic" panose="020B0600070205080204" pitchFamily="34" charset="-128"/>
              </a:defRPr>
            </a:lvl5pPr>
            <a:lvl6pPr marL="25288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860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432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00488" indent="-2301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121158-814A-4976-A0CA-86015D5F9A2D}" type="slidenum">
              <a:rPr lang="en-US" altLang="en-US" smtClean="0">
                <a:solidFill>
                  <a:srgbClr val="000000"/>
                </a:solidFill>
              </a:rPr>
              <a:pPr>
                <a:spcBef>
                  <a:spcPct val="0"/>
                </a:spcBef>
              </a:pPr>
              <a:t>13</a:t>
            </a:fld>
            <a:endParaRPr lang="en-US" altLang="en-US">
              <a:solidFill>
                <a:srgbClr val="000000"/>
              </a:solidFill>
            </a:endParaRPr>
          </a:p>
        </p:txBody>
      </p:sp>
    </p:spTree>
    <p:extLst>
      <p:ext uri="{BB962C8B-B14F-4D97-AF65-F5344CB8AC3E}">
        <p14:creationId xmlns:p14="http://schemas.microsoft.com/office/powerpoint/2010/main" val="268936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5B8FCA-01A8-4FA6-9C96-EA97BA95CE79}"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72385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8FCA-01A8-4FA6-9C96-EA97BA95CE79}"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285191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8FCA-01A8-4FA6-9C96-EA97BA95CE79}"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85873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8FCA-01A8-4FA6-9C96-EA97BA95CE79}"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318719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B8FCA-01A8-4FA6-9C96-EA97BA95CE79}" type="datetimeFigureOut">
              <a:rPr lang="en-US" smtClean="0"/>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250602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5B8FCA-01A8-4FA6-9C96-EA97BA95CE79}"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83998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5B8FCA-01A8-4FA6-9C96-EA97BA95CE79}" type="datetimeFigureOut">
              <a:rPr lang="en-US" smtClean="0"/>
              <a:t>10/1/2016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217534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5B8FCA-01A8-4FA6-9C96-EA97BA95CE79}" type="datetimeFigureOut">
              <a:rPr lang="en-US" smtClean="0"/>
              <a:t>10/1/2016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61326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B8FCA-01A8-4FA6-9C96-EA97BA95CE79}" type="datetimeFigureOut">
              <a:rPr lang="en-US" smtClean="0"/>
              <a:t>10/1/2016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364223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B8FCA-01A8-4FA6-9C96-EA97BA95CE79}"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200526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B8FCA-01A8-4FA6-9C96-EA97BA95CE79}" type="datetimeFigureOut">
              <a:rPr lang="en-US" smtClean="0"/>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A4EE86-9429-4CE7-86F5-FF331C3287A1}" type="slidenum">
              <a:rPr lang="en-US" smtClean="0"/>
              <a:t>‹#›</a:t>
            </a:fld>
            <a:endParaRPr lang="en-US"/>
          </a:p>
        </p:txBody>
      </p:sp>
    </p:spTree>
    <p:extLst>
      <p:ext uri="{BB962C8B-B14F-4D97-AF65-F5344CB8AC3E}">
        <p14:creationId xmlns:p14="http://schemas.microsoft.com/office/powerpoint/2010/main" val="373605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8FCA-01A8-4FA6-9C96-EA97BA95CE79}" type="datetimeFigureOut">
              <a:rPr lang="en-US" smtClean="0"/>
              <a:t>10/1/2016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4EE86-9429-4CE7-86F5-FF331C3287A1}" type="slidenum">
              <a:rPr lang="en-US" smtClean="0"/>
              <a:t>‹#›</a:t>
            </a:fld>
            <a:endParaRPr lang="en-US"/>
          </a:p>
        </p:txBody>
      </p:sp>
    </p:spTree>
    <p:extLst>
      <p:ext uri="{BB962C8B-B14F-4D97-AF65-F5344CB8AC3E}">
        <p14:creationId xmlns:p14="http://schemas.microsoft.com/office/powerpoint/2010/main" val="42790027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comments" Target="../comments/comment3.xm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1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561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640013"/>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Title 1"/>
          <p:cNvSpPr>
            <a:spLocks noGrp="1"/>
          </p:cNvSpPr>
          <p:nvPr>
            <p:ph type="ctrTitle"/>
          </p:nvPr>
        </p:nvSpPr>
        <p:spPr>
          <a:xfrm>
            <a:off x="2293938" y="374651"/>
            <a:ext cx="7772400" cy="962025"/>
          </a:xfrm>
        </p:spPr>
        <p:txBody>
          <a:bodyPr/>
          <a:lstStyle/>
          <a:p>
            <a:r>
              <a:rPr lang="en-US" altLang="en-US" sz="3600" dirty="0">
                <a:solidFill>
                  <a:srgbClr val="463626"/>
                </a:solidFill>
                <a:latin typeface="Arial" panose="020B0604020202020204" pitchFamily="34" charset="0"/>
                <a:ea typeface="Museo Sans 300" pitchFamily="50" charset="0"/>
                <a:cs typeface="Arial" panose="020B0604020202020204" pitchFamily="34" charset="0"/>
              </a:rPr>
              <a:t>Components of Centering</a:t>
            </a:r>
            <a:r>
              <a:rPr lang="en-US" sz="3600" dirty="0">
                <a:cs typeface="Times New Roman" panose="02020603050405020304" pitchFamily="18" charset="0"/>
              </a:rPr>
              <a:t>®</a:t>
            </a:r>
            <a:endParaRPr lang="en-US" altLang="en-US" sz="3600" dirty="0">
              <a:solidFill>
                <a:srgbClr val="463626"/>
              </a:solidFill>
              <a:latin typeface="Arial" panose="020B0604020202020204" pitchFamily="34" charset="0"/>
              <a:ea typeface="Museo Sans 300" pitchFamily="50" charset="0"/>
              <a:cs typeface="Arial" panose="020B0604020202020204" pitchFamily="34" charset="0"/>
            </a:endParaRPr>
          </a:p>
        </p:txBody>
      </p:sp>
      <p:pic>
        <p:nvPicPr>
          <p:cNvPr id="47110" name="Picture 7" descr="CHInstitute_Horiz_Whit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8938" y="6251575"/>
            <a:ext cx="38465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1" y="1595439"/>
            <a:ext cx="3044825"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850" y="1595438"/>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82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7" descr="CHInstitute_Horiz_Whit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776" y="6229350"/>
            <a:ext cx="38465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2"/>
          <p:cNvSpPr txBox="1">
            <a:spLocks noChangeArrowheads="1"/>
          </p:cNvSpPr>
          <p:nvPr/>
        </p:nvSpPr>
        <p:spPr bwMode="auto">
          <a:xfrm>
            <a:off x="321277" y="2017713"/>
            <a:ext cx="1159887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8 -12 </a:t>
            </a:r>
            <a:r>
              <a:rPr lang="en-US" altLang="en-US" sz="2400" dirty="0">
                <a:latin typeface="Arial" panose="020B0604020202020204" pitchFamily="34" charset="0"/>
                <a:cs typeface="Arial" panose="020B0604020202020204" pitchFamily="34" charset="0"/>
              </a:rPr>
              <a:t>women with similar due dates </a:t>
            </a:r>
          </a:p>
          <a:p>
            <a:pPr algn="ctr" eaLnBrk="1" hangingPunct="1">
              <a:spcBef>
                <a:spcPct val="0"/>
              </a:spcBef>
              <a:buFont typeface="Wingdings 2" panose="05020102010507070707" pitchFamily="18" charset="2"/>
              <a:buNone/>
            </a:pPr>
            <a:r>
              <a:rPr lang="en-US" altLang="en-US" sz="2400" dirty="0">
                <a:latin typeface="Arial" panose="020B0604020202020204" pitchFamily="34" charset="0"/>
                <a:cs typeface="Arial" panose="020B0604020202020204" pitchFamily="34" charset="0"/>
              </a:rPr>
              <a:t>follow recommended schedule of 10 prenatal visits:</a:t>
            </a:r>
          </a:p>
          <a:p>
            <a:pPr algn="ctr" eaLnBrk="1" hangingPunct="1">
              <a:spcBef>
                <a:spcPct val="0"/>
              </a:spcBef>
              <a:buFont typeface="Wingdings 2" panose="05020102010507070707" pitchFamily="18" charset="2"/>
              <a:buNone/>
            </a:pPr>
            <a:endParaRPr lang="en-US" altLang="en-US" sz="2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3157538" y="3116264"/>
          <a:ext cx="6296026" cy="2071687"/>
        </p:xfrm>
        <a:graphic>
          <a:graphicData uri="http://schemas.openxmlformats.org/drawingml/2006/table">
            <a:tbl>
              <a:tblPr firstRow="1" bandRow="1">
                <a:tableStyleId>{5C22544A-7EE6-4342-B048-85BDC9FD1C3A}</a:tableStyleId>
              </a:tblPr>
              <a:tblGrid>
                <a:gridCol w="3148013">
                  <a:extLst>
                    <a:ext uri="{9D8B030D-6E8A-4147-A177-3AD203B41FA5}">
                      <a16:colId xmlns:a16="http://schemas.microsoft.com/office/drawing/2014/main" val="20000"/>
                    </a:ext>
                  </a:extLst>
                </a:gridCol>
                <a:gridCol w="3148013">
                  <a:extLst>
                    <a:ext uri="{9D8B030D-6E8A-4147-A177-3AD203B41FA5}">
                      <a16:colId xmlns:a16="http://schemas.microsoft.com/office/drawing/2014/main" val="20001"/>
                    </a:ext>
                  </a:extLst>
                </a:gridCol>
              </a:tblGrid>
              <a:tr h="1017188">
                <a:tc>
                  <a:txBody>
                    <a:bodyPr/>
                    <a:lstStyle/>
                    <a:p>
                      <a:endParaRPr lang="en-US" sz="800" b="0" dirty="0">
                        <a:solidFill>
                          <a:schemeClr val="tx1"/>
                        </a:solidFill>
                      </a:endParaRPr>
                    </a:p>
                    <a:p>
                      <a:r>
                        <a:rPr lang="en-US" sz="2400" b="0" dirty="0">
                          <a:solidFill>
                            <a:schemeClr val="tx1"/>
                          </a:solidFill>
                          <a:latin typeface="Arial" panose="020B0604020202020204" pitchFamily="34" charset="0"/>
                          <a:cs typeface="Arial" panose="020B0604020202020204" pitchFamily="34" charset="0"/>
                        </a:rPr>
                        <a:t>Four sessions,</a:t>
                      </a:r>
                      <a:r>
                        <a:rPr lang="en-US" sz="2400" b="0" baseline="0" dirty="0">
                          <a:solidFill>
                            <a:schemeClr val="tx1"/>
                          </a:solidFill>
                          <a:latin typeface="Arial" panose="020B0604020202020204" pitchFamily="34" charset="0"/>
                          <a:cs typeface="Arial" panose="020B0604020202020204" pitchFamily="34" charset="0"/>
                        </a:rPr>
                        <a:t> </a:t>
                      </a:r>
                    </a:p>
                    <a:p>
                      <a:r>
                        <a:rPr lang="en-US" sz="2400" b="0" dirty="0">
                          <a:solidFill>
                            <a:schemeClr val="tx1"/>
                          </a:solidFill>
                          <a:latin typeface="Arial" panose="020B0604020202020204" pitchFamily="34" charset="0"/>
                          <a:cs typeface="Arial" panose="020B0604020202020204" pitchFamily="34" charset="0"/>
                        </a:rPr>
                        <a:t>every</a:t>
                      </a:r>
                      <a:r>
                        <a:rPr lang="en-US" sz="2400" b="0" baseline="0" dirty="0">
                          <a:solidFill>
                            <a:schemeClr val="tx1"/>
                          </a:solidFill>
                          <a:latin typeface="Arial" panose="020B0604020202020204" pitchFamily="34" charset="0"/>
                          <a:cs typeface="Arial" panose="020B0604020202020204" pitchFamily="34" charset="0"/>
                        </a:rPr>
                        <a:t> 4 weeks</a:t>
                      </a:r>
                      <a:endParaRPr lang="en-US" sz="2400" b="0" dirty="0">
                        <a:solidFill>
                          <a:schemeClr val="tx1"/>
                        </a:solidFill>
                        <a:latin typeface="Arial" panose="020B0604020202020204" pitchFamily="34" charset="0"/>
                        <a:cs typeface="Arial" panose="020B0604020202020204" pitchFamily="34" charset="0"/>
                      </a:endParaRPr>
                    </a:p>
                  </a:txBody>
                  <a:tcPr marL="91457" marR="91457" marT="45727" marB="45727">
                    <a:solidFill>
                      <a:srgbClr val="712177">
                        <a:alpha val="50196"/>
                      </a:srgbClr>
                    </a:solidFill>
                  </a:tcPr>
                </a:tc>
                <a:tc>
                  <a:txBody>
                    <a:bodyPr/>
                    <a:lstStyle/>
                    <a:p>
                      <a:endParaRPr lang="en-US" sz="800" dirty="0"/>
                    </a:p>
                    <a:p>
                      <a:r>
                        <a:rPr lang="en-US" sz="2400" b="0" dirty="0">
                          <a:solidFill>
                            <a:schemeClr val="tx1"/>
                          </a:solidFill>
                          <a:latin typeface="Arial" panose="020B0604020202020204" pitchFamily="34" charset="0"/>
                          <a:cs typeface="Arial" panose="020B0604020202020204" pitchFamily="34" charset="0"/>
                        </a:rPr>
                        <a:t>16,</a:t>
                      </a:r>
                      <a:r>
                        <a:rPr lang="en-US" sz="2400" b="0" baseline="0" dirty="0">
                          <a:solidFill>
                            <a:schemeClr val="tx1"/>
                          </a:solidFill>
                          <a:latin typeface="Arial" panose="020B0604020202020204" pitchFamily="34" charset="0"/>
                          <a:cs typeface="Arial" panose="020B0604020202020204" pitchFamily="34" charset="0"/>
                        </a:rPr>
                        <a:t> 20, 24, 28 weeks</a:t>
                      </a:r>
                      <a:endParaRPr lang="en-US" sz="2400" b="0" dirty="0">
                        <a:solidFill>
                          <a:schemeClr val="tx1"/>
                        </a:solidFill>
                        <a:latin typeface="Arial" panose="020B0604020202020204" pitchFamily="34" charset="0"/>
                        <a:cs typeface="Arial" panose="020B0604020202020204" pitchFamily="34" charset="0"/>
                      </a:endParaRPr>
                    </a:p>
                  </a:txBody>
                  <a:tcPr marL="91457" marR="91457" marT="45727" marB="45727">
                    <a:solidFill>
                      <a:srgbClr val="712177">
                        <a:alpha val="50196"/>
                      </a:srgbClr>
                    </a:solidFill>
                  </a:tcPr>
                </a:tc>
                <a:extLst>
                  <a:ext uri="{0D108BD9-81ED-4DB2-BD59-A6C34878D82A}">
                    <a16:rowId xmlns:a16="http://schemas.microsoft.com/office/drawing/2014/main" val="10000"/>
                  </a:ext>
                </a:extLst>
              </a:tr>
              <a:tr h="1054499">
                <a:tc>
                  <a:txBody>
                    <a:bodyPr/>
                    <a:lstStyle/>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Six sessions,</a:t>
                      </a:r>
                      <a:r>
                        <a:rPr lang="en-US" sz="2400" baseline="0" dirty="0">
                          <a:latin typeface="Arial" panose="020B0604020202020204" pitchFamily="34" charset="0"/>
                          <a:cs typeface="Arial" panose="020B0604020202020204" pitchFamily="34" charset="0"/>
                        </a:rPr>
                        <a:t> </a:t>
                      </a:r>
                    </a:p>
                    <a:p>
                      <a:r>
                        <a:rPr lang="en-US" sz="2400" baseline="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very 2 weeks</a:t>
                      </a:r>
                    </a:p>
                  </a:txBody>
                  <a:tcPr marL="91457" marR="91457" marT="45727" marB="45727">
                    <a:solidFill>
                      <a:srgbClr val="712177">
                        <a:alpha val="50196"/>
                      </a:srgbClr>
                    </a:solidFill>
                  </a:tcPr>
                </a:tc>
                <a:tc>
                  <a:txBody>
                    <a:bodyPr/>
                    <a:lstStyle/>
                    <a:p>
                      <a:endParaRPr lang="en-US" sz="800" dirty="0"/>
                    </a:p>
                    <a:p>
                      <a:r>
                        <a:rPr lang="en-US" sz="2400" dirty="0">
                          <a:latin typeface="Arial" panose="020B0604020202020204" pitchFamily="34" charset="0"/>
                          <a:cs typeface="Arial" panose="020B0604020202020204" pitchFamily="34" charset="0"/>
                        </a:rPr>
                        <a:t>30, 32, 34, 36, 38, 40 weeks</a:t>
                      </a:r>
                    </a:p>
                  </a:txBody>
                  <a:tcPr marL="91457" marR="91457" marT="45727" marB="45727">
                    <a:solidFill>
                      <a:srgbClr val="712177">
                        <a:alpha val="50196"/>
                      </a:srgbClr>
                    </a:solidFill>
                  </a:tcPr>
                </a:tc>
                <a:extLst>
                  <a:ext uri="{0D108BD9-81ED-4DB2-BD59-A6C34878D82A}">
                    <a16:rowId xmlns:a16="http://schemas.microsoft.com/office/drawing/2014/main" val="10001"/>
                  </a:ext>
                </a:extLst>
              </a:tr>
            </a:tbl>
          </a:graphicData>
        </a:graphic>
      </p:graphicFrame>
      <p:pic>
        <p:nvPicPr>
          <p:cNvPr id="5428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136" y="836390"/>
            <a:ext cx="5878339" cy="61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81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48" y="611969"/>
            <a:ext cx="10853817" cy="694130"/>
          </a:xfrm>
        </p:spPr>
        <p:txBody>
          <a:bodyPr>
            <a:normAutofit fontScale="90000"/>
          </a:bodyPr>
          <a:lstStyle/>
          <a:p>
            <a:pPr lvl="0"/>
            <a:r>
              <a:rPr lang="en-US" altLang="en-US" sz="2400" b="1" dirty="0">
                <a:latin typeface="Aharoni" panose="02010803020104030203" pitchFamily="2" charset="-79"/>
                <a:ea typeface="Times New Roman" panose="02020603050405020304" pitchFamily="18" charset="0"/>
                <a:cs typeface="Aharoni" panose="02010803020104030203" pitchFamily="2" charset="-79"/>
              </a:rPr>
              <a:t>Demographics of the population served in </a:t>
            </a:r>
            <a:r>
              <a:rPr lang="en-US" altLang="en-US" sz="2400" b="1" dirty="0" err="1">
                <a:latin typeface="Aharoni" panose="02010803020104030203" pitchFamily="2" charset="-79"/>
                <a:ea typeface="Times New Roman" panose="02020603050405020304" pitchFamily="18" charset="0"/>
                <a:cs typeface="Aharoni" panose="02010803020104030203" pitchFamily="2" charset="-79"/>
              </a:rPr>
              <a:t>CenteringPregnancy</a:t>
            </a:r>
            <a:r>
              <a:rPr lang="en-US" sz="2400" b="1" dirty="0">
                <a:latin typeface="Aharoni" panose="02010803020104030203" pitchFamily="2" charset="-79"/>
                <a:cs typeface="Aharoni" panose="02010803020104030203" pitchFamily="2" charset="-79"/>
              </a:rPr>
              <a:t>®</a:t>
            </a:r>
            <a:r>
              <a:rPr lang="en-US" altLang="en-US" sz="2400" b="1" dirty="0">
                <a:latin typeface="Aharoni" panose="02010803020104030203" pitchFamily="2" charset="-79"/>
                <a:ea typeface="Times New Roman" panose="02020603050405020304" pitchFamily="18" charset="0"/>
                <a:cs typeface="Aharoni" panose="02010803020104030203" pitchFamily="2" charset="-79"/>
              </a:rPr>
              <a:t> groups [2016]</a:t>
            </a:r>
            <a:br>
              <a:rPr lang="en-US" altLang="en-US" sz="6000"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11" name="TextBox 10"/>
          <p:cNvSpPr txBox="1"/>
          <p:nvPr/>
        </p:nvSpPr>
        <p:spPr>
          <a:xfrm>
            <a:off x="1619436" y="1690231"/>
            <a:ext cx="8130464" cy="1200329"/>
          </a:xfrm>
          <a:prstGeom prst="rect">
            <a:avLst/>
          </a:prstGeom>
          <a:noFill/>
        </p:spPr>
        <p:txBody>
          <a:bodyPr wrap="square" rtlCol="0">
            <a:spAutoFit/>
          </a:bodyPr>
          <a:lstStyle/>
          <a:p>
            <a:r>
              <a:rPr lang="en-US" dirty="0"/>
              <a:t>&lt;20            17%</a:t>
            </a:r>
          </a:p>
          <a:p>
            <a:r>
              <a:rPr lang="en-US" dirty="0"/>
              <a:t>20-24         34%</a:t>
            </a:r>
          </a:p>
          <a:p>
            <a:r>
              <a:rPr lang="en-US" dirty="0"/>
              <a:t>25-29         29%</a:t>
            </a:r>
          </a:p>
          <a:p>
            <a:r>
              <a:rPr lang="en-US" dirty="0"/>
              <a:t>&gt;30            20%</a:t>
            </a:r>
          </a:p>
        </p:txBody>
      </p:sp>
      <p:sp>
        <p:nvSpPr>
          <p:cNvPr id="12" name="Rectangle 11"/>
          <p:cNvSpPr/>
          <p:nvPr/>
        </p:nvSpPr>
        <p:spPr>
          <a:xfrm>
            <a:off x="1502875" y="1649589"/>
            <a:ext cx="1986132" cy="12328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451085" y="1638219"/>
            <a:ext cx="18616" cy="1232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02875" y="1985319"/>
            <a:ext cx="1986132" cy="15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2" idx="3"/>
          </p:cNvCxnSpPr>
          <p:nvPr/>
        </p:nvCxnSpPr>
        <p:spPr>
          <a:xfrm flipV="1">
            <a:off x="1502875" y="2266001"/>
            <a:ext cx="1986132" cy="18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02875" y="2553730"/>
            <a:ext cx="1986132" cy="17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30447" y="1262151"/>
            <a:ext cx="622286"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Age</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217" y="2430410"/>
            <a:ext cx="4487500" cy="2524219"/>
          </a:xfrm>
          <a:prstGeom prst="rect">
            <a:avLst/>
          </a:prstGeom>
        </p:spPr>
      </p:pic>
      <p:sp>
        <p:nvSpPr>
          <p:cNvPr id="4" name="Rectangle 3"/>
          <p:cNvSpPr/>
          <p:nvPr/>
        </p:nvSpPr>
        <p:spPr>
          <a:xfrm>
            <a:off x="8963696" y="1682083"/>
            <a:ext cx="1867436" cy="12003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892112" y="1312752"/>
            <a:ext cx="1000595"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Gender</a:t>
            </a:r>
          </a:p>
        </p:txBody>
      </p:sp>
      <p:sp>
        <p:nvSpPr>
          <p:cNvPr id="5" name="TextBox 4"/>
          <p:cNvSpPr txBox="1"/>
          <p:nvPr/>
        </p:nvSpPr>
        <p:spPr>
          <a:xfrm>
            <a:off x="9194118" y="2058810"/>
            <a:ext cx="1397177" cy="369332"/>
          </a:xfrm>
          <a:prstGeom prst="rect">
            <a:avLst/>
          </a:prstGeom>
          <a:noFill/>
        </p:spPr>
        <p:txBody>
          <a:bodyPr wrap="none" rtlCol="0">
            <a:spAutoFit/>
          </a:bodyPr>
          <a:lstStyle/>
          <a:p>
            <a:r>
              <a:rPr lang="en-US" dirty="0"/>
              <a:t>100% female</a:t>
            </a:r>
          </a:p>
        </p:txBody>
      </p:sp>
      <p:sp>
        <p:nvSpPr>
          <p:cNvPr id="8" name="Rectangle 7"/>
          <p:cNvSpPr/>
          <p:nvPr/>
        </p:nvSpPr>
        <p:spPr>
          <a:xfrm>
            <a:off x="9021249" y="4832013"/>
            <a:ext cx="1944129" cy="141326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945686" y="4459165"/>
            <a:ext cx="1237839"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Insurance</a:t>
            </a:r>
          </a:p>
        </p:txBody>
      </p:sp>
      <p:cxnSp>
        <p:nvCxnSpPr>
          <p:cNvPr id="13" name="Straight Connector 12"/>
          <p:cNvCxnSpPr/>
          <p:nvPr/>
        </p:nvCxnSpPr>
        <p:spPr>
          <a:xfrm>
            <a:off x="9993313" y="4832013"/>
            <a:ext cx="0" cy="137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60192" y="4910695"/>
            <a:ext cx="942132" cy="276999"/>
          </a:xfrm>
          <a:prstGeom prst="rect">
            <a:avLst/>
          </a:prstGeom>
          <a:noFill/>
        </p:spPr>
        <p:txBody>
          <a:bodyPr wrap="square" rtlCol="0">
            <a:spAutoFit/>
          </a:bodyPr>
          <a:lstStyle/>
          <a:p>
            <a:r>
              <a:rPr lang="en-US" sz="1200" dirty="0"/>
              <a:t>Commercial</a:t>
            </a:r>
          </a:p>
        </p:txBody>
      </p:sp>
      <p:sp>
        <p:nvSpPr>
          <p:cNvPr id="17" name="TextBox 16"/>
          <p:cNvSpPr txBox="1"/>
          <p:nvPr/>
        </p:nvSpPr>
        <p:spPr>
          <a:xfrm>
            <a:off x="9137910" y="5242084"/>
            <a:ext cx="762068" cy="276999"/>
          </a:xfrm>
          <a:prstGeom prst="rect">
            <a:avLst/>
          </a:prstGeom>
          <a:noFill/>
        </p:spPr>
        <p:txBody>
          <a:bodyPr wrap="none" rtlCol="0">
            <a:spAutoFit/>
          </a:bodyPr>
          <a:lstStyle/>
          <a:p>
            <a:r>
              <a:rPr lang="en-US" sz="1200" dirty="0"/>
              <a:t>Medicaid</a:t>
            </a:r>
          </a:p>
        </p:txBody>
      </p:sp>
      <p:sp>
        <p:nvSpPr>
          <p:cNvPr id="19" name="TextBox 18"/>
          <p:cNvSpPr txBox="1"/>
          <p:nvPr/>
        </p:nvSpPr>
        <p:spPr>
          <a:xfrm>
            <a:off x="9137910" y="5596749"/>
            <a:ext cx="774443" cy="276999"/>
          </a:xfrm>
          <a:prstGeom prst="rect">
            <a:avLst/>
          </a:prstGeom>
          <a:noFill/>
        </p:spPr>
        <p:txBody>
          <a:bodyPr wrap="none" rtlCol="0">
            <a:spAutoFit/>
          </a:bodyPr>
          <a:lstStyle/>
          <a:p>
            <a:r>
              <a:rPr lang="en-US" sz="1200" dirty="0"/>
              <a:t>Medicare</a:t>
            </a:r>
          </a:p>
        </p:txBody>
      </p:sp>
      <p:sp>
        <p:nvSpPr>
          <p:cNvPr id="21" name="TextBox 20"/>
          <p:cNvSpPr txBox="1"/>
          <p:nvPr/>
        </p:nvSpPr>
        <p:spPr>
          <a:xfrm>
            <a:off x="9120436" y="5911998"/>
            <a:ext cx="809389" cy="276999"/>
          </a:xfrm>
          <a:prstGeom prst="rect">
            <a:avLst/>
          </a:prstGeom>
          <a:noFill/>
        </p:spPr>
        <p:txBody>
          <a:bodyPr wrap="none" rtlCol="0">
            <a:spAutoFit/>
          </a:bodyPr>
          <a:lstStyle/>
          <a:p>
            <a:r>
              <a:rPr lang="en-US" sz="1200" dirty="0"/>
              <a:t>uninsured</a:t>
            </a:r>
          </a:p>
        </p:txBody>
      </p:sp>
      <p:sp>
        <p:nvSpPr>
          <p:cNvPr id="24" name="TextBox 23"/>
          <p:cNvSpPr txBox="1"/>
          <p:nvPr/>
        </p:nvSpPr>
        <p:spPr>
          <a:xfrm>
            <a:off x="10215658" y="4889924"/>
            <a:ext cx="490840" cy="276999"/>
          </a:xfrm>
          <a:prstGeom prst="rect">
            <a:avLst/>
          </a:prstGeom>
          <a:noFill/>
        </p:spPr>
        <p:txBody>
          <a:bodyPr wrap="none" rtlCol="0">
            <a:spAutoFit/>
          </a:bodyPr>
          <a:lstStyle/>
          <a:p>
            <a:r>
              <a:rPr lang="en-US" sz="1200" dirty="0"/>
              <a:t>9.0%</a:t>
            </a:r>
          </a:p>
        </p:txBody>
      </p:sp>
      <p:cxnSp>
        <p:nvCxnSpPr>
          <p:cNvPr id="31" name="Straight Connector 30"/>
          <p:cNvCxnSpPr/>
          <p:nvPr/>
        </p:nvCxnSpPr>
        <p:spPr>
          <a:xfrm>
            <a:off x="9045225" y="5193788"/>
            <a:ext cx="1914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191674" y="5232597"/>
            <a:ext cx="569387" cy="276999"/>
          </a:xfrm>
          <a:prstGeom prst="rect">
            <a:avLst/>
          </a:prstGeom>
          <a:noFill/>
        </p:spPr>
        <p:txBody>
          <a:bodyPr wrap="none" rtlCol="0">
            <a:spAutoFit/>
          </a:bodyPr>
          <a:lstStyle/>
          <a:p>
            <a:r>
              <a:rPr lang="en-US" sz="1200" dirty="0"/>
              <a:t>82.1%</a:t>
            </a:r>
          </a:p>
        </p:txBody>
      </p:sp>
      <p:cxnSp>
        <p:nvCxnSpPr>
          <p:cNvPr id="34" name="Straight Connector 33"/>
          <p:cNvCxnSpPr/>
          <p:nvPr/>
        </p:nvCxnSpPr>
        <p:spPr>
          <a:xfrm>
            <a:off x="9030258" y="5562596"/>
            <a:ext cx="19441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230947" y="5578663"/>
            <a:ext cx="490840" cy="276999"/>
          </a:xfrm>
          <a:prstGeom prst="rect">
            <a:avLst/>
          </a:prstGeom>
          <a:noFill/>
        </p:spPr>
        <p:txBody>
          <a:bodyPr wrap="none" rtlCol="0">
            <a:spAutoFit/>
          </a:bodyPr>
          <a:lstStyle/>
          <a:p>
            <a:r>
              <a:rPr lang="en-US" sz="1200" dirty="0"/>
              <a:t>3.0%</a:t>
            </a:r>
          </a:p>
        </p:txBody>
      </p:sp>
      <p:cxnSp>
        <p:nvCxnSpPr>
          <p:cNvPr id="37" name="Straight Connector 36"/>
          <p:cNvCxnSpPr/>
          <p:nvPr/>
        </p:nvCxnSpPr>
        <p:spPr>
          <a:xfrm>
            <a:off x="9045225" y="5890613"/>
            <a:ext cx="1914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215658" y="5911998"/>
            <a:ext cx="490840" cy="276999"/>
          </a:xfrm>
          <a:prstGeom prst="rect">
            <a:avLst/>
          </a:prstGeom>
          <a:noFill/>
        </p:spPr>
        <p:txBody>
          <a:bodyPr wrap="none" rtlCol="0">
            <a:spAutoFit/>
          </a:bodyPr>
          <a:lstStyle/>
          <a:p>
            <a:r>
              <a:rPr lang="en-US" sz="1200" dirty="0"/>
              <a:t>6.0%</a:t>
            </a:r>
          </a:p>
        </p:txBody>
      </p:sp>
      <p:sp>
        <p:nvSpPr>
          <p:cNvPr id="40" name="Rectangle 39"/>
          <p:cNvSpPr/>
          <p:nvPr/>
        </p:nvSpPr>
        <p:spPr>
          <a:xfrm>
            <a:off x="1502875" y="4776425"/>
            <a:ext cx="1986132" cy="146885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41" name="TextBox 40"/>
          <p:cNvSpPr txBox="1"/>
          <p:nvPr/>
        </p:nvSpPr>
        <p:spPr>
          <a:xfrm>
            <a:off x="1437331" y="4395415"/>
            <a:ext cx="1699504"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Race/ethnicity</a:t>
            </a:r>
          </a:p>
        </p:txBody>
      </p:sp>
      <p:cxnSp>
        <p:nvCxnSpPr>
          <p:cNvPr id="45" name="Straight Connector 44"/>
          <p:cNvCxnSpPr>
            <a:stCxn id="40" idx="1"/>
            <a:endCxn id="40" idx="3"/>
          </p:cNvCxnSpPr>
          <p:nvPr/>
        </p:nvCxnSpPr>
        <p:spPr>
          <a:xfrm>
            <a:off x="1502875" y="5510852"/>
            <a:ext cx="1986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677589" y="5004831"/>
            <a:ext cx="1459246" cy="276999"/>
          </a:xfrm>
          <a:prstGeom prst="rect">
            <a:avLst/>
          </a:prstGeom>
          <a:noFill/>
        </p:spPr>
        <p:txBody>
          <a:bodyPr wrap="none" rtlCol="0">
            <a:spAutoFit/>
          </a:bodyPr>
          <a:lstStyle/>
          <a:p>
            <a:r>
              <a:rPr lang="en-US" sz="1200" dirty="0"/>
              <a:t>Hispanic/Latino 69%</a:t>
            </a:r>
          </a:p>
        </p:txBody>
      </p:sp>
      <p:sp>
        <p:nvSpPr>
          <p:cNvPr id="47" name="TextBox 46"/>
          <p:cNvSpPr txBox="1"/>
          <p:nvPr/>
        </p:nvSpPr>
        <p:spPr>
          <a:xfrm>
            <a:off x="1587611" y="5712331"/>
            <a:ext cx="1726948" cy="276999"/>
          </a:xfrm>
          <a:prstGeom prst="rect">
            <a:avLst/>
          </a:prstGeom>
          <a:noFill/>
        </p:spPr>
        <p:txBody>
          <a:bodyPr wrap="none" rtlCol="0">
            <a:spAutoFit/>
          </a:bodyPr>
          <a:lstStyle/>
          <a:p>
            <a:r>
              <a:rPr lang="en-US" sz="1200" dirty="0"/>
              <a:t>Not Hispanic/Latino 31%</a:t>
            </a:r>
          </a:p>
        </p:txBody>
      </p:sp>
      <p:sp>
        <p:nvSpPr>
          <p:cNvPr id="36" name="Rectangle 35"/>
          <p:cNvSpPr/>
          <p:nvPr/>
        </p:nvSpPr>
        <p:spPr>
          <a:xfrm>
            <a:off x="3868113" y="2347784"/>
            <a:ext cx="4679092" cy="26894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56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967" y="743283"/>
            <a:ext cx="7780745" cy="79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4" name="TextBox 2"/>
          <p:cNvSpPr txBox="1">
            <a:spLocks noChangeArrowheads="1"/>
          </p:cNvSpPr>
          <p:nvPr/>
        </p:nvSpPr>
        <p:spPr bwMode="auto">
          <a:xfrm>
            <a:off x="2032799" y="2104167"/>
            <a:ext cx="8010525"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 typeface="Wingdings 2" panose="05020102010507070707" pitchFamily="18" charset="2"/>
              <a:buNone/>
            </a:pPr>
            <a:r>
              <a:rPr lang="en-US" altLang="en-US" sz="2400" b="1" dirty="0">
                <a:latin typeface="Arial" panose="020B0604020202020204" pitchFamily="34" charset="0"/>
                <a:cs typeface="Arial" panose="020B0604020202020204" pitchFamily="34" charset="0"/>
              </a:rPr>
              <a:t>6-8</a:t>
            </a:r>
            <a:r>
              <a:rPr lang="en-US" altLang="en-US" sz="2400" dirty="0">
                <a:latin typeface="Arial" panose="020B0604020202020204" pitchFamily="34" charset="0"/>
                <a:cs typeface="Arial" panose="020B0604020202020204" pitchFamily="34" charset="0"/>
              </a:rPr>
              <a:t> parents &amp; babies</a:t>
            </a:r>
          </a:p>
          <a:p>
            <a:pPr algn="ctr" eaLnBrk="1" hangingPunct="1">
              <a:lnSpc>
                <a:spcPct val="90000"/>
              </a:lnSpc>
              <a:spcBef>
                <a:spcPct val="0"/>
              </a:spcBef>
              <a:buFont typeface="Wingdings 2" panose="05020102010507070707" pitchFamily="18" charset="2"/>
              <a:buNone/>
            </a:pPr>
            <a:endParaRPr lang="en-US" altLang="en-US" sz="2400" dirty="0">
              <a:latin typeface="Arial" panose="020B0604020202020204" pitchFamily="34" charset="0"/>
              <a:cs typeface="Arial" panose="020B0604020202020204" pitchFamily="34" charset="0"/>
            </a:endParaRPr>
          </a:p>
          <a:p>
            <a:pPr algn="ctr">
              <a:lnSpc>
                <a:spcPct val="90000"/>
              </a:lnSpc>
              <a:spcBef>
                <a:spcPct val="0"/>
              </a:spcBef>
              <a:buNone/>
            </a:pPr>
            <a:r>
              <a:rPr lang="en-US" altLang="en-US" sz="2400" dirty="0">
                <a:latin typeface="Arial" panose="020B0604020202020204" pitchFamily="34" charset="0"/>
                <a:cs typeface="Arial" panose="020B0604020202020204" pitchFamily="34" charset="0"/>
              </a:rPr>
              <a:t>Continue care from Centering Pregnancy</a:t>
            </a:r>
            <a:r>
              <a:rPr lang="en-US" sz="2400" dirty="0">
                <a:cs typeface="Times New Roman" panose="02020603050405020304" pitchFamily="18" charset="0"/>
              </a:rPr>
              <a:t>®</a:t>
            </a:r>
            <a:r>
              <a:rPr lang="en-US" altLang="en-US" sz="2400" dirty="0">
                <a:latin typeface="Arial" panose="020B0604020202020204" pitchFamily="34" charset="0"/>
                <a:cs typeface="Arial" panose="020B0604020202020204" pitchFamily="34" charset="0"/>
              </a:rPr>
              <a:t> group or as standalone model of family centered well-child care</a:t>
            </a:r>
          </a:p>
          <a:p>
            <a:pPr algn="ctr" eaLnBrk="1" hangingPunct="1">
              <a:lnSpc>
                <a:spcPct val="90000"/>
              </a:lnSpc>
              <a:spcBef>
                <a:spcPct val="0"/>
              </a:spcBef>
              <a:buFont typeface="Wingdings 2" panose="05020102010507070707" pitchFamily="18" charset="2"/>
              <a:buNone/>
            </a:pPr>
            <a:endParaRPr lang="en-US" altLang="en-US" sz="2400" dirty="0">
              <a:latin typeface="Arial" panose="020B0604020202020204" pitchFamily="34" charset="0"/>
              <a:cs typeface="Arial" panose="020B0604020202020204" pitchFamily="34" charset="0"/>
            </a:endParaRPr>
          </a:p>
          <a:p>
            <a:pPr algn="ctr" eaLnBrk="1" hangingPunct="1">
              <a:spcBef>
                <a:spcPct val="0"/>
              </a:spcBef>
              <a:buFontTx/>
              <a:buNone/>
            </a:pPr>
            <a:r>
              <a:rPr lang="en-US" altLang="en-US" sz="2400" dirty="0">
                <a:latin typeface="Arial" panose="020B0604020202020204" pitchFamily="34" charset="0"/>
                <a:cs typeface="Arial" panose="020B0604020202020204" pitchFamily="34" charset="0"/>
              </a:rPr>
              <a:t>Visits align with current Bright Futures, AAP schedule: </a:t>
            </a:r>
          </a:p>
          <a:p>
            <a:pPr algn="ctr" eaLnBrk="1" hangingPunct="1">
              <a:spcBef>
                <a:spcPct val="0"/>
              </a:spcBef>
              <a:buFontTx/>
              <a:buNone/>
            </a:pPr>
            <a:r>
              <a:rPr lang="en-US" altLang="en-US" sz="2400" dirty="0">
                <a:latin typeface="Arial" panose="020B0604020202020204" pitchFamily="34" charset="0"/>
                <a:cs typeface="Arial" panose="020B0604020202020204" pitchFamily="34" charset="0"/>
              </a:rPr>
              <a:t>by 1 month, 2, 4, 6, 9, 12, 15, 18 and 24 months</a:t>
            </a:r>
          </a:p>
          <a:p>
            <a:pPr algn="ctr" eaLnBrk="1" hangingPunct="1">
              <a:spcBef>
                <a:spcPct val="0"/>
              </a:spcBef>
              <a:buFontTx/>
              <a:buNone/>
            </a:pPr>
            <a:endParaRPr lang="en-US" altLang="en-US" sz="2400" dirty="0">
              <a:latin typeface="Arial" panose="020B0604020202020204" pitchFamily="34" charset="0"/>
              <a:cs typeface="Arial" panose="020B0604020202020204" pitchFamily="34" charset="0"/>
            </a:endParaRPr>
          </a:p>
          <a:p>
            <a:pPr algn="ctr" eaLnBrk="1" hangingPunct="1">
              <a:spcBef>
                <a:spcPct val="0"/>
              </a:spcBef>
              <a:buFontTx/>
              <a:buNone/>
            </a:pPr>
            <a:r>
              <a:rPr lang="en-US" altLang="en-US" sz="2400" dirty="0">
                <a:latin typeface="Arial" panose="020B0604020202020204" pitchFamily="34" charset="0"/>
                <a:cs typeface="Arial" panose="020B0604020202020204" pitchFamily="34" charset="0"/>
              </a:rPr>
              <a:t>Flexibility to schedule additional visits</a:t>
            </a:r>
          </a:p>
          <a:p>
            <a:pPr eaLnBrk="1" hangingPunct="1">
              <a:lnSpc>
                <a:spcPct val="90000"/>
              </a:lnSpc>
              <a:spcBef>
                <a:spcPct val="0"/>
              </a:spcBef>
              <a:buFont typeface="Wingdings 2" panose="05020102010507070707" pitchFamily="18" charset="2"/>
              <a:buNone/>
            </a:pPr>
            <a:r>
              <a:rPr lang="en-US" altLang="en-US" sz="2400" dirty="0">
                <a:latin typeface="Arial" panose="020B0604020202020204" pitchFamily="34" charset="0"/>
                <a:cs typeface="Arial" panose="020B0604020202020204" pitchFamily="34" charset="0"/>
              </a:rPr>
              <a:t> </a:t>
            </a:r>
          </a:p>
          <a:p>
            <a:pPr eaLnBrk="1" hangingPunct="1">
              <a:lnSpc>
                <a:spcPct val="90000"/>
              </a:lnSpc>
              <a:spcBef>
                <a:spcPct val="0"/>
              </a:spcBef>
              <a:buFont typeface="Wingdings 2" panose="05020102010507070707" pitchFamily="18" charset="2"/>
              <a:buNone/>
            </a:pPr>
            <a:endParaRPr lang="en-US" altLang="en-US" sz="2400"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77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66056"/>
            <a:ext cx="10515600" cy="1325563"/>
          </a:xfrm>
        </p:spPr>
        <p:txBody>
          <a:bodyPr>
            <a:normAutofit fontScale="90000"/>
          </a:bodyPr>
          <a:lstStyle/>
          <a:p>
            <a:pPr lvl="0"/>
            <a:r>
              <a:rPr lang="en-US" altLang="en-US" sz="2400" dirty="0">
                <a:latin typeface="Aharoni" panose="02010803020104030203" pitchFamily="2" charset="-79"/>
                <a:ea typeface="Times New Roman" panose="02020603050405020304" pitchFamily="18" charset="0"/>
                <a:cs typeface="Aharoni" panose="02010803020104030203" pitchFamily="2" charset="-79"/>
              </a:rPr>
              <a:t>Demographics of the population served in </a:t>
            </a:r>
            <a:r>
              <a:rPr lang="en-US" altLang="en-US" sz="2400" dirty="0" err="1">
                <a:latin typeface="Aharoni" panose="02010803020104030203" pitchFamily="2" charset="-79"/>
                <a:ea typeface="Times New Roman" panose="02020603050405020304" pitchFamily="18" charset="0"/>
                <a:cs typeface="Aharoni" panose="02010803020104030203" pitchFamily="2" charset="-79"/>
              </a:rPr>
              <a:t>CenteringParenting</a:t>
            </a:r>
            <a:r>
              <a:rPr lang="en-US" sz="2400" dirty="0">
                <a:latin typeface="Aharoni" panose="02010803020104030203" pitchFamily="2" charset="-79"/>
                <a:cs typeface="Aharoni" panose="02010803020104030203" pitchFamily="2" charset="-79"/>
              </a:rPr>
              <a:t>®</a:t>
            </a:r>
            <a:r>
              <a:rPr lang="en-US" altLang="en-US" sz="2400" dirty="0">
                <a:latin typeface="Aharoni" panose="02010803020104030203" pitchFamily="2" charset="-79"/>
                <a:ea typeface="Times New Roman" panose="02020603050405020304" pitchFamily="18" charset="0"/>
                <a:cs typeface="Aharoni" panose="02010803020104030203" pitchFamily="2" charset="-79"/>
              </a:rPr>
              <a:t> circles [2016]</a:t>
            </a:r>
            <a:br>
              <a:rPr lang="en-US" altLang="en-US" sz="6000" dirty="0">
                <a:latin typeface="Arial" panose="020B0604020202020204" pitchFamily="34" charset="0"/>
              </a:rPr>
            </a:b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3202" r="13953"/>
          <a:stretch/>
        </p:blipFill>
        <p:spPr>
          <a:xfrm>
            <a:off x="963828" y="1690688"/>
            <a:ext cx="4440194" cy="3974242"/>
          </a:xfrm>
          <a:prstGeom prst="rect">
            <a:avLst/>
          </a:prstGeom>
        </p:spPr>
      </p:pic>
      <p:sp>
        <p:nvSpPr>
          <p:cNvPr id="7" name="Rectangle 6"/>
          <p:cNvSpPr/>
          <p:nvPr/>
        </p:nvSpPr>
        <p:spPr>
          <a:xfrm>
            <a:off x="863701" y="1591618"/>
            <a:ext cx="4639699" cy="41501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68995" y="1499287"/>
            <a:ext cx="1531188" cy="923330"/>
          </a:xfrm>
          <a:prstGeom prst="rect">
            <a:avLst/>
          </a:prstGeom>
          <a:noFill/>
        </p:spPr>
        <p:txBody>
          <a:bodyPr wrap="none" rtlCol="0">
            <a:spAutoFit/>
          </a:bodyPr>
          <a:lstStyle/>
          <a:p>
            <a:r>
              <a:rPr lang="en-US" dirty="0"/>
              <a:t>&lt;20        17.1%</a:t>
            </a:r>
          </a:p>
          <a:p>
            <a:r>
              <a:rPr lang="en-US" dirty="0"/>
              <a:t>20-24    28.6%</a:t>
            </a:r>
          </a:p>
          <a:p>
            <a:r>
              <a:rPr lang="en-US" dirty="0"/>
              <a:t>&gt;30        21.4%</a:t>
            </a:r>
          </a:p>
        </p:txBody>
      </p:sp>
      <p:sp>
        <p:nvSpPr>
          <p:cNvPr id="11" name="TextBox 10"/>
          <p:cNvSpPr txBox="1"/>
          <p:nvPr/>
        </p:nvSpPr>
        <p:spPr>
          <a:xfrm>
            <a:off x="6268993" y="3077204"/>
            <a:ext cx="2964017" cy="923330"/>
          </a:xfrm>
          <a:prstGeom prst="rect">
            <a:avLst/>
          </a:prstGeom>
          <a:noFill/>
        </p:spPr>
        <p:txBody>
          <a:bodyPr wrap="none" rtlCol="0">
            <a:spAutoFit/>
          </a:bodyPr>
          <a:lstStyle/>
          <a:p>
            <a:r>
              <a:rPr lang="en-US" dirty="0"/>
              <a:t>                Children:      Parents:</a:t>
            </a:r>
          </a:p>
          <a:p>
            <a:r>
              <a:rPr lang="en-US" dirty="0"/>
              <a:t>Male        49.3%          0.0%</a:t>
            </a:r>
          </a:p>
          <a:p>
            <a:r>
              <a:rPr lang="en-US" dirty="0"/>
              <a:t>Female    50.7%          100%</a:t>
            </a:r>
          </a:p>
        </p:txBody>
      </p:sp>
      <p:sp>
        <p:nvSpPr>
          <p:cNvPr id="12" name="TextBox 11"/>
          <p:cNvSpPr txBox="1"/>
          <p:nvPr/>
        </p:nvSpPr>
        <p:spPr>
          <a:xfrm>
            <a:off x="6318947" y="4738542"/>
            <a:ext cx="3464153" cy="1477328"/>
          </a:xfrm>
          <a:prstGeom prst="rect">
            <a:avLst/>
          </a:prstGeom>
          <a:noFill/>
        </p:spPr>
        <p:txBody>
          <a:bodyPr wrap="none" rtlCol="0">
            <a:spAutoFit/>
          </a:bodyPr>
          <a:lstStyle/>
          <a:p>
            <a:r>
              <a:rPr lang="en-US" dirty="0"/>
              <a:t>	        Children:      Parents:</a:t>
            </a:r>
          </a:p>
          <a:p>
            <a:r>
              <a:rPr lang="en-US" dirty="0"/>
              <a:t>Commercial    2.8%              8.6%</a:t>
            </a:r>
          </a:p>
          <a:p>
            <a:r>
              <a:rPr lang="en-US" dirty="0"/>
              <a:t>Medicaid         94.4%            81.4%</a:t>
            </a:r>
          </a:p>
          <a:p>
            <a:r>
              <a:rPr lang="en-US" dirty="0"/>
              <a:t>Medicare         0.0%              2.9%</a:t>
            </a:r>
          </a:p>
          <a:p>
            <a:r>
              <a:rPr lang="en-US" dirty="0"/>
              <a:t>Uninsured        2.8%              7.1</a:t>
            </a:r>
          </a:p>
        </p:txBody>
      </p:sp>
      <p:sp>
        <p:nvSpPr>
          <p:cNvPr id="13" name="TextBox 12"/>
          <p:cNvSpPr txBox="1"/>
          <p:nvPr/>
        </p:nvSpPr>
        <p:spPr>
          <a:xfrm>
            <a:off x="8701425" y="1499286"/>
            <a:ext cx="2726516" cy="646331"/>
          </a:xfrm>
          <a:prstGeom prst="rect">
            <a:avLst/>
          </a:prstGeom>
          <a:noFill/>
        </p:spPr>
        <p:txBody>
          <a:bodyPr wrap="none" rtlCol="0">
            <a:spAutoFit/>
          </a:bodyPr>
          <a:lstStyle/>
          <a:p>
            <a:r>
              <a:rPr lang="en-US" dirty="0"/>
              <a:t>Hispanic/Latino  52.1%</a:t>
            </a:r>
          </a:p>
          <a:p>
            <a:r>
              <a:rPr lang="en-US" dirty="0"/>
              <a:t>Not Hispanic/Latino  42.3%</a:t>
            </a:r>
          </a:p>
        </p:txBody>
      </p:sp>
      <p:sp>
        <p:nvSpPr>
          <p:cNvPr id="14" name="Rectangle 13"/>
          <p:cNvSpPr/>
          <p:nvPr/>
        </p:nvSpPr>
        <p:spPr>
          <a:xfrm>
            <a:off x="6268995" y="1499287"/>
            <a:ext cx="1531188" cy="9233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01425" y="1499286"/>
            <a:ext cx="2726516" cy="64633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68994" y="3043865"/>
            <a:ext cx="2964017" cy="10338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8995" y="4670854"/>
            <a:ext cx="3521818" cy="15529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194854" y="1129953"/>
            <a:ext cx="622286"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Age</a:t>
            </a:r>
          </a:p>
        </p:txBody>
      </p:sp>
      <p:sp>
        <p:nvSpPr>
          <p:cNvPr id="19" name="TextBox 18"/>
          <p:cNvSpPr txBox="1"/>
          <p:nvPr/>
        </p:nvSpPr>
        <p:spPr>
          <a:xfrm>
            <a:off x="8612802" y="1129953"/>
            <a:ext cx="1699504"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Race/ethnicity</a:t>
            </a:r>
          </a:p>
        </p:txBody>
      </p:sp>
      <p:sp>
        <p:nvSpPr>
          <p:cNvPr id="20" name="TextBox 19"/>
          <p:cNvSpPr txBox="1"/>
          <p:nvPr/>
        </p:nvSpPr>
        <p:spPr>
          <a:xfrm>
            <a:off x="6161378" y="2640184"/>
            <a:ext cx="1000595"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Gender</a:t>
            </a:r>
          </a:p>
        </p:txBody>
      </p:sp>
      <p:sp>
        <p:nvSpPr>
          <p:cNvPr id="27" name="TextBox 26"/>
          <p:cNvSpPr txBox="1"/>
          <p:nvPr/>
        </p:nvSpPr>
        <p:spPr>
          <a:xfrm>
            <a:off x="6184721" y="4275967"/>
            <a:ext cx="1237839"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Insurance</a:t>
            </a:r>
          </a:p>
        </p:txBody>
      </p:sp>
      <p:cxnSp>
        <p:nvCxnSpPr>
          <p:cNvPr id="3" name="Straight Connector 2"/>
          <p:cNvCxnSpPr>
            <a:stCxn id="14" idx="0"/>
            <a:endCxn id="10" idx="2"/>
          </p:cNvCxnSpPr>
          <p:nvPr/>
        </p:nvCxnSpPr>
        <p:spPr>
          <a:xfrm>
            <a:off x="7034589" y="1499287"/>
            <a:ext cx="0" cy="923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68995" y="1822451"/>
            <a:ext cx="1531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34897" y="21456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268995" y="2145617"/>
            <a:ext cx="1531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180173" y="3039894"/>
            <a:ext cx="8238" cy="1064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77910" y="3039894"/>
            <a:ext cx="13143" cy="1064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45860" y="4670854"/>
            <a:ext cx="16475" cy="1552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684950" y="4687431"/>
            <a:ext cx="16475" cy="1552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36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18" y="345896"/>
            <a:ext cx="10515600" cy="1325563"/>
          </a:xfrm>
        </p:spPr>
        <p:txBody>
          <a:bodyPr>
            <a:normAutofit/>
          </a:bodyPr>
          <a:lstStyle/>
          <a:p>
            <a:r>
              <a:rPr lang="en-US" dirty="0"/>
              <a:t>Centering</a:t>
            </a:r>
            <a:r>
              <a:rPr lang="en-US" dirty="0">
                <a:cs typeface="Times New Roman" panose="02020603050405020304" pitchFamily="18" charset="0"/>
              </a:rPr>
              <a:t>®</a:t>
            </a:r>
            <a:r>
              <a:rPr lang="en-US" dirty="0"/>
              <a:t> Framework</a:t>
            </a:r>
            <a:br>
              <a:rPr lang="en-US" sz="4800" dirty="0"/>
            </a:br>
            <a:br>
              <a:rPr lang="en-US" sz="1300" dirty="0"/>
            </a:br>
            <a:r>
              <a:rPr lang="en-US" sz="2000" dirty="0"/>
              <a:t>*Each session includes elements of health assessment, education and support.</a:t>
            </a:r>
            <a:endParaRPr lang="en-US" dirty="0"/>
          </a:p>
        </p:txBody>
      </p:sp>
      <p:sp>
        <p:nvSpPr>
          <p:cNvPr id="3" name="Content Placeholder 2"/>
          <p:cNvSpPr>
            <a:spLocks noGrp="1"/>
          </p:cNvSpPr>
          <p:nvPr>
            <p:ph idx="1"/>
          </p:nvPr>
        </p:nvSpPr>
        <p:spPr>
          <a:xfrm>
            <a:off x="475444" y="2047741"/>
            <a:ext cx="5511085" cy="4064827"/>
          </a:xfrm>
        </p:spPr>
        <p:txBody>
          <a:bodyPr>
            <a:normAutofit fontScale="70000" lnSpcReduction="20000"/>
          </a:bodyPr>
          <a:lstStyle/>
          <a:p>
            <a:pPr marL="0" indent="0" algn="ctr">
              <a:buNone/>
            </a:pPr>
            <a:r>
              <a:rPr lang="en-US" sz="2300" i="1" dirty="0"/>
              <a:t>Education topics for </a:t>
            </a:r>
            <a:r>
              <a:rPr lang="en-US" sz="2300" i="1" dirty="0" err="1"/>
              <a:t>CenteringPregnancy</a:t>
            </a:r>
            <a:r>
              <a:rPr lang="en-US" sz="1800" dirty="0">
                <a:cs typeface="Times New Roman" panose="02020603050405020304" pitchFamily="18" charset="0"/>
              </a:rPr>
              <a:t>®</a:t>
            </a:r>
            <a:r>
              <a:rPr lang="en-US" sz="2300" i="1" dirty="0"/>
              <a:t> circles include:</a:t>
            </a:r>
          </a:p>
          <a:p>
            <a:pPr marL="0" indent="0">
              <a:buNone/>
            </a:pPr>
            <a:endParaRPr lang="en-US" i="1" dirty="0"/>
          </a:p>
          <a:p>
            <a:pPr marL="0" indent="0" algn="ctr">
              <a:buNone/>
            </a:pPr>
            <a:r>
              <a:rPr lang="en-US" b="1" dirty="0"/>
              <a:t>Mental health</a:t>
            </a:r>
          </a:p>
          <a:p>
            <a:pPr marL="0" indent="0" algn="ctr">
              <a:buNone/>
            </a:pPr>
            <a:r>
              <a:rPr lang="en-US" b="1" dirty="0"/>
              <a:t>Family planning</a:t>
            </a:r>
          </a:p>
          <a:p>
            <a:pPr marL="0" indent="0" algn="ctr">
              <a:buNone/>
            </a:pPr>
            <a:r>
              <a:rPr lang="en-US" b="1" dirty="0"/>
              <a:t>Breastfeeding</a:t>
            </a:r>
          </a:p>
          <a:p>
            <a:pPr marL="0" indent="0" algn="ctr">
              <a:buNone/>
            </a:pPr>
            <a:r>
              <a:rPr lang="en-US" b="1" dirty="0"/>
              <a:t>Relationships</a:t>
            </a:r>
          </a:p>
          <a:p>
            <a:pPr marL="0" indent="0" algn="ctr">
              <a:buNone/>
            </a:pPr>
            <a:r>
              <a:rPr lang="en-US" b="1" dirty="0"/>
              <a:t>Safe sex</a:t>
            </a:r>
          </a:p>
          <a:p>
            <a:pPr marL="0" indent="0" algn="ctr">
              <a:buNone/>
            </a:pPr>
            <a:r>
              <a:rPr lang="en-US" b="1" dirty="0"/>
              <a:t>Oral health</a:t>
            </a:r>
          </a:p>
          <a:p>
            <a:pPr marL="0" indent="0" algn="ctr">
              <a:buNone/>
            </a:pPr>
            <a:r>
              <a:rPr lang="en-US" b="1" dirty="0"/>
              <a:t>Weight management</a:t>
            </a:r>
          </a:p>
          <a:p>
            <a:pPr marL="0" indent="0" algn="ctr">
              <a:buNone/>
            </a:pPr>
            <a:r>
              <a:rPr lang="en-US" b="1" dirty="0"/>
              <a:t>Life balance</a:t>
            </a:r>
          </a:p>
          <a:p>
            <a:pPr marL="0" indent="0" algn="ctr">
              <a:buNone/>
            </a:pPr>
            <a:r>
              <a:rPr lang="en-US" b="1" dirty="0"/>
              <a:t>Infant </a:t>
            </a:r>
            <a:r>
              <a:rPr lang="en-US" b="1" dirty="0" err="1"/>
              <a:t>attachement</a:t>
            </a:r>
            <a:endParaRPr lang="en-US" b="1" dirty="0"/>
          </a:p>
          <a:p>
            <a:pPr marL="0" indent="0" algn="ctr">
              <a:buNone/>
            </a:pPr>
            <a:r>
              <a:rPr lang="en-US" b="1" dirty="0"/>
              <a:t>Postpartum care</a:t>
            </a:r>
          </a:p>
          <a:p>
            <a:pPr marL="0" indent="0">
              <a:buNone/>
            </a:pPr>
            <a:endParaRPr lang="en-US" dirty="0"/>
          </a:p>
          <a:p>
            <a:pPr marL="0" indent="0">
              <a:buNone/>
            </a:pPr>
            <a:endParaRPr lang="en-US" dirty="0"/>
          </a:p>
        </p:txBody>
      </p:sp>
      <p:sp>
        <p:nvSpPr>
          <p:cNvPr id="4" name="TextBox 3"/>
          <p:cNvSpPr txBox="1"/>
          <p:nvPr/>
        </p:nvSpPr>
        <p:spPr>
          <a:xfrm>
            <a:off x="6123904" y="1974457"/>
            <a:ext cx="5821250" cy="2492990"/>
          </a:xfrm>
          <a:prstGeom prst="rect">
            <a:avLst/>
          </a:prstGeom>
          <a:noFill/>
        </p:spPr>
        <p:txBody>
          <a:bodyPr wrap="square" rtlCol="0">
            <a:spAutoFit/>
          </a:bodyPr>
          <a:lstStyle/>
          <a:p>
            <a:pPr algn="ctr"/>
            <a:r>
              <a:rPr lang="en-US" sz="1600" i="1" dirty="0"/>
              <a:t>Education topics for </a:t>
            </a:r>
            <a:r>
              <a:rPr lang="en-US" sz="1600" i="1" dirty="0" err="1"/>
              <a:t>CenteringParenting</a:t>
            </a:r>
            <a:r>
              <a:rPr lang="en-US" sz="1600" dirty="0">
                <a:cs typeface="Times New Roman" panose="02020603050405020304" pitchFamily="18" charset="0"/>
              </a:rPr>
              <a:t>®</a:t>
            </a:r>
            <a:r>
              <a:rPr lang="en-US" sz="1600" i="1" dirty="0"/>
              <a:t> circles include:</a:t>
            </a:r>
          </a:p>
          <a:p>
            <a:endParaRPr lang="en-US" sz="2000" i="1" dirty="0"/>
          </a:p>
          <a:p>
            <a:pPr algn="ctr"/>
            <a:r>
              <a:rPr lang="en-US" sz="2000" b="1" dirty="0"/>
              <a:t>Infant growth and development</a:t>
            </a:r>
          </a:p>
          <a:p>
            <a:pPr algn="ctr"/>
            <a:r>
              <a:rPr lang="en-US" sz="2000" b="1" dirty="0"/>
              <a:t>Immunization</a:t>
            </a:r>
          </a:p>
          <a:p>
            <a:pPr algn="ctr"/>
            <a:r>
              <a:rPr lang="en-US" sz="2000" b="1" dirty="0"/>
              <a:t>Nutrition</a:t>
            </a:r>
          </a:p>
          <a:p>
            <a:pPr algn="ctr"/>
            <a:r>
              <a:rPr lang="en-US" sz="2000" b="1" dirty="0"/>
              <a:t>Illness</a:t>
            </a:r>
          </a:p>
          <a:p>
            <a:pPr algn="ctr"/>
            <a:r>
              <a:rPr lang="en-US" sz="2000" b="1" dirty="0"/>
              <a:t>Oral health</a:t>
            </a:r>
          </a:p>
          <a:p>
            <a:pPr algn="ctr"/>
            <a:r>
              <a:rPr lang="en-US" sz="2000" b="1" dirty="0"/>
              <a:t>Safety</a:t>
            </a:r>
          </a:p>
        </p:txBody>
      </p:sp>
      <p:sp>
        <p:nvSpPr>
          <p:cNvPr id="6" name="Flowchart: Process 5"/>
          <p:cNvSpPr/>
          <p:nvPr/>
        </p:nvSpPr>
        <p:spPr>
          <a:xfrm>
            <a:off x="705118" y="1948699"/>
            <a:ext cx="5051738" cy="4468970"/>
          </a:xfrm>
          <a:prstGeom prst="flowChart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6465194" y="1948699"/>
            <a:ext cx="5138671" cy="4468970"/>
          </a:xfrm>
          <a:prstGeom prst="flowChartProcess">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74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904" y="1571666"/>
            <a:ext cx="8075144" cy="4351338"/>
          </a:xfrm>
        </p:spPr>
        <p:txBody>
          <a:bodyPr>
            <a:normAutofit/>
          </a:bodyPr>
          <a:lstStyle/>
          <a:p>
            <a:pPr marL="0" indent="0">
              <a:buNone/>
            </a:pPr>
            <a:endParaRPr lang="en-US" sz="1800" dirty="0"/>
          </a:p>
          <a:p>
            <a:pPr marL="0" indent="0">
              <a:buNone/>
            </a:pPr>
            <a:r>
              <a:rPr lang="en-US" sz="1800" b="1" dirty="0"/>
              <a:t>*Education and support can be provided in a culturally-competent manner.  </a:t>
            </a:r>
          </a:p>
          <a:p>
            <a:pPr marL="0" indent="0">
              <a:buNone/>
            </a:pPr>
            <a:r>
              <a:rPr lang="en-US" sz="1800" b="1" dirty="0"/>
              <a:t>	</a:t>
            </a:r>
            <a:r>
              <a:rPr lang="en-US" sz="1800" dirty="0"/>
              <a:t>-</a:t>
            </a:r>
            <a:r>
              <a:rPr lang="en-US" sz="1800" b="1" dirty="0"/>
              <a:t> </a:t>
            </a:r>
            <a:r>
              <a:rPr lang="en-US" sz="1800" dirty="0"/>
              <a:t>Multilingual providers and support staff</a:t>
            </a:r>
          </a:p>
          <a:p>
            <a:pPr marL="914400" lvl="2" indent="0">
              <a:buNone/>
            </a:pPr>
            <a:r>
              <a:rPr lang="en-US" sz="1800" dirty="0"/>
              <a:t>- Facilitate groups in language of choice</a:t>
            </a:r>
          </a:p>
          <a:p>
            <a:pPr marL="914400" lvl="2" indent="0">
              <a:buNone/>
            </a:pPr>
            <a:r>
              <a:rPr lang="en-US" sz="1800" dirty="0"/>
              <a:t>- Cultural beliefs are addressed and honored</a:t>
            </a:r>
          </a:p>
          <a:p>
            <a:pPr>
              <a:buFontTx/>
              <a:buChar char="-"/>
            </a:pPr>
            <a:endParaRPr lang="en-US" sz="1800" dirty="0"/>
          </a:p>
          <a:p>
            <a:pPr marL="0" indent="0">
              <a:buNone/>
            </a:pPr>
            <a:r>
              <a:rPr lang="en-US" sz="1800" dirty="0"/>
              <a:t>*</a:t>
            </a:r>
            <a:r>
              <a:rPr lang="en-US" sz="1800" b="1" dirty="0"/>
              <a:t>Great</a:t>
            </a:r>
            <a:r>
              <a:rPr lang="en-US" sz="1800" dirty="0"/>
              <a:t> </a:t>
            </a:r>
            <a:r>
              <a:rPr lang="en-US" sz="1800" b="1" dirty="0"/>
              <a:t>diversity of patient ages benefits entire group</a:t>
            </a:r>
          </a:p>
          <a:p>
            <a:pPr marL="0" indent="0">
              <a:buNone/>
            </a:pPr>
            <a:r>
              <a:rPr lang="en-US" sz="1800" b="1" dirty="0"/>
              <a:t>	</a:t>
            </a:r>
            <a:r>
              <a:rPr lang="en-US" sz="1800" dirty="0"/>
              <a:t>- Wisdom from more seasoned mothers</a:t>
            </a:r>
          </a:p>
          <a:p>
            <a:pPr marL="914400" lvl="2" indent="0">
              <a:buNone/>
            </a:pPr>
            <a:r>
              <a:rPr lang="en-US" sz="1800" dirty="0"/>
              <a:t>- Enthusiasm and openness to learning from </a:t>
            </a:r>
          </a:p>
          <a:p>
            <a:pPr marL="914400" lvl="2" indent="0">
              <a:buNone/>
            </a:pPr>
            <a:r>
              <a:rPr lang="en-US" sz="1800" dirty="0"/>
              <a:t>young first time mothers </a:t>
            </a:r>
          </a:p>
          <a:p>
            <a:pPr>
              <a:buFontTx/>
              <a:buChar char="-"/>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777" y="3051138"/>
            <a:ext cx="4040541" cy="2332978"/>
          </a:xfrm>
          <a:prstGeom prst="rect">
            <a:avLst/>
          </a:prstGeom>
        </p:spPr>
      </p:pic>
      <p:sp>
        <p:nvSpPr>
          <p:cNvPr id="5" name="Rectangle 4"/>
          <p:cNvSpPr/>
          <p:nvPr/>
        </p:nvSpPr>
        <p:spPr>
          <a:xfrm>
            <a:off x="6991923" y="2953120"/>
            <a:ext cx="4234250" cy="252901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61766" y="730687"/>
            <a:ext cx="9094573" cy="400110"/>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Other factors that contribute to the success of these Centering Pregnancy® </a:t>
            </a:r>
          </a:p>
        </p:txBody>
      </p:sp>
    </p:spTree>
    <p:extLst>
      <p:ext uri="{BB962C8B-B14F-4D97-AF65-F5344CB8AC3E}">
        <p14:creationId xmlns:p14="http://schemas.microsoft.com/office/powerpoint/2010/main" val="294712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52" y="510746"/>
            <a:ext cx="10709190" cy="5725298"/>
          </a:xfrm>
        </p:spPr>
        <p:txBody>
          <a:bodyPr>
            <a:normAutofit fontScale="92500" lnSpcReduction="10000"/>
          </a:bodyPr>
          <a:lstStyle/>
          <a:p>
            <a:pPr marL="0" indent="0" algn="ctr">
              <a:buNone/>
            </a:pPr>
            <a:r>
              <a:rPr lang="en-US" sz="2600" dirty="0"/>
              <a:t>When patients come in for routine one-on-one and acute visits, providers have limited time to assess any psychosocial needs that might need to be addressed to support physical health. </a:t>
            </a:r>
          </a:p>
          <a:p>
            <a:pPr marL="0" indent="0" algn="ctr">
              <a:buNone/>
            </a:pP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600" dirty="0"/>
              <a:t>This unique prenatal/parenting visit setting and structure gives providers and patients a more relaxed atmosphere where topics can be discussed within the group. </a:t>
            </a:r>
          </a:p>
        </p:txBody>
      </p:sp>
      <p:sp>
        <p:nvSpPr>
          <p:cNvPr id="5" name="Rectangle 4"/>
          <p:cNvSpPr/>
          <p:nvPr/>
        </p:nvSpPr>
        <p:spPr>
          <a:xfrm>
            <a:off x="3118013" y="1745872"/>
            <a:ext cx="6388451" cy="32627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306" t="30100" r="14414"/>
          <a:stretch/>
        </p:blipFill>
        <p:spPr>
          <a:xfrm>
            <a:off x="3210938" y="1839143"/>
            <a:ext cx="6202600" cy="3076189"/>
          </a:xfrm>
          <a:prstGeom prst="rect">
            <a:avLst/>
          </a:prstGeom>
        </p:spPr>
      </p:pic>
    </p:spTree>
    <p:extLst>
      <p:ext uri="{BB962C8B-B14F-4D97-AF65-F5344CB8AC3E}">
        <p14:creationId xmlns:p14="http://schemas.microsoft.com/office/powerpoint/2010/main" val="275657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1438" y="1767596"/>
            <a:ext cx="5239266" cy="3336324"/>
          </a:xfrm>
        </p:spPr>
        <p:txBody>
          <a:bodyPr>
            <a:normAutofit fontScale="40000" lnSpcReduction="20000"/>
          </a:bodyPr>
          <a:lstStyle/>
          <a:p>
            <a:pPr marL="0" indent="0" algn="ctr">
              <a:buNone/>
            </a:pPr>
            <a:r>
              <a:rPr lang="en-US" sz="4300" b="1" dirty="0">
                <a:latin typeface="Aharoni" panose="02010803020104030203" pitchFamily="2" charset="-79"/>
                <a:cs typeface="Aharoni" panose="02010803020104030203" pitchFamily="2" charset="-79"/>
              </a:rPr>
              <a:t>We use Centering Parenting</a:t>
            </a:r>
            <a:r>
              <a:rPr lang="en-US" sz="4000" dirty="0">
                <a:cs typeface="Times New Roman" panose="02020603050405020304" pitchFamily="18" charset="0"/>
              </a:rPr>
              <a:t>®</a:t>
            </a:r>
            <a:r>
              <a:rPr lang="en-US" sz="4300" dirty="0">
                <a:latin typeface="Aharoni" panose="02010803020104030203" pitchFamily="2" charset="-79"/>
                <a:cs typeface="Aharoni" panose="02010803020104030203" pitchFamily="2" charset="-79"/>
              </a:rPr>
              <a:t>  </a:t>
            </a:r>
            <a:r>
              <a:rPr lang="en-US" sz="4300" b="1" dirty="0">
                <a:latin typeface="Aharoni" panose="02010803020104030203" pitchFamily="2" charset="-79"/>
                <a:cs typeface="Aharoni" panose="02010803020104030203" pitchFamily="2" charset="-79"/>
              </a:rPr>
              <a:t>as a follow-up for those who have completed </a:t>
            </a:r>
            <a:r>
              <a:rPr lang="en-US" sz="4300" b="1" dirty="0" err="1">
                <a:latin typeface="Aharoni" panose="02010803020104030203" pitchFamily="2" charset="-79"/>
                <a:cs typeface="Aharoni" panose="02010803020104030203" pitchFamily="2" charset="-79"/>
              </a:rPr>
              <a:t>CenteringPregnancy</a:t>
            </a:r>
            <a:r>
              <a:rPr lang="en-US" sz="4400" dirty="0">
                <a:cs typeface="Times New Roman" panose="02020603050405020304" pitchFamily="18" charset="0"/>
              </a:rPr>
              <a:t>® </a:t>
            </a:r>
            <a:r>
              <a:rPr lang="en-US" sz="4300" b="1" dirty="0">
                <a:latin typeface="Aharoni" panose="02010803020104030203" pitchFamily="2" charset="-79"/>
                <a:cs typeface="Aharoni" panose="02010803020104030203" pitchFamily="2" charset="-79"/>
              </a:rPr>
              <a:t> </a:t>
            </a:r>
          </a:p>
          <a:p>
            <a:pPr marL="0" indent="0" algn="ctr">
              <a:buNone/>
            </a:pPr>
            <a:endParaRPr lang="en-US" sz="5000" dirty="0"/>
          </a:p>
          <a:p>
            <a:pPr marL="0" indent="0" algn="ctr">
              <a:buNone/>
            </a:pPr>
            <a:r>
              <a:rPr lang="en-US" sz="4500" dirty="0"/>
              <a:t>* Offers a continuing community for almost two years </a:t>
            </a:r>
          </a:p>
          <a:p>
            <a:pPr marL="0" indent="0" algn="ctr">
              <a:buNone/>
            </a:pPr>
            <a:endParaRPr lang="en-US" sz="4500" dirty="0"/>
          </a:p>
          <a:p>
            <a:pPr marL="0" indent="0" algn="ctr">
              <a:buNone/>
            </a:pPr>
            <a:r>
              <a:rPr lang="en-US" sz="4500" dirty="0"/>
              <a:t>* Provides an opportunity to teach competence and build confidence as a new parent</a:t>
            </a:r>
          </a:p>
          <a:p>
            <a:pPr algn="ctr">
              <a:buFontTx/>
              <a:buChar char="-"/>
            </a:pPr>
            <a:endParaRPr lang="en-US" sz="4500" dirty="0"/>
          </a:p>
          <a:p>
            <a:pPr marL="0" indent="0" algn="ctr">
              <a:buNone/>
            </a:pPr>
            <a:r>
              <a:rPr lang="en-US" sz="4500" dirty="0"/>
              <a:t>* Offered to parents who were not enrolled in a </a:t>
            </a:r>
            <a:r>
              <a:rPr lang="en-US" sz="4500" dirty="0" err="1"/>
              <a:t>CenteringPregnancy</a:t>
            </a:r>
            <a:r>
              <a:rPr lang="en-US" sz="4500" dirty="0">
                <a:cs typeface="Times New Roman" panose="02020603050405020304" pitchFamily="18" charset="0"/>
              </a:rPr>
              <a:t>®</a:t>
            </a:r>
            <a:r>
              <a:rPr lang="en-US" sz="4500" dirty="0"/>
              <a:t> group as well</a:t>
            </a:r>
          </a:p>
          <a:p>
            <a:pPr marL="0" indent="0" algn="ctr">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78" t="1348"/>
          <a:stretch/>
        </p:blipFill>
        <p:spPr>
          <a:xfrm>
            <a:off x="757879" y="1588666"/>
            <a:ext cx="5486400" cy="3447047"/>
          </a:xfrm>
          <a:prstGeom prst="rect">
            <a:avLst/>
          </a:prstGeom>
        </p:spPr>
      </p:pic>
      <p:sp>
        <p:nvSpPr>
          <p:cNvPr id="5" name="Rectangle 4"/>
          <p:cNvSpPr/>
          <p:nvPr/>
        </p:nvSpPr>
        <p:spPr>
          <a:xfrm>
            <a:off x="691977" y="1520460"/>
            <a:ext cx="5618205" cy="35834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0877" y="5761849"/>
            <a:ext cx="11261123"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377203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9370"/>
            <a:ext cx="10744200" cy="5217593"/>
          </a:xfrm>
        </p:spPr>
        <p:txBody>
          <a:bodyPr/>
          <a:lstStyle/>
          <a:p>
            <a:pPr marL="0" lvl="0" indent="0">
              <a:buNone/>
            </a:pPr>
            <a:r>
              <a:rPr lang="en-US" sz="4800" dirty="0"/>
              <a:t>Highmark Foundation’s mission:</a:t>
            </a:r>
          </a:p>
          <a:p>
            <a:pPr lvl="0"/>
            <a:endParaRPr lang="en-US" dirty="0"/>
          </a:p>
          <a:p>
            <a:pPr lvl="0"/>
            <a:r>
              <a:rPr lang="en-US" dirty="0"/>
              <a:t>To provide health assessment - including teaching women to assess their own and their infants’ health </a:t>
            </a:r>
          </a:p>
          <a:p>
            <a:pPr marL="0" lvl="0" indent="0">
              <a:buNone/>
            </a:pPr>
            <a:endParaRPr lang="en-US" dirty="0"/>
          </a:p>
          <a:p>
            <a:pPr lvl="0"/>
            <a:r>
              <a:rPr lang="en-US" dirty="0"/>
              <a:t>To offer education on pertinent topics through facilitated discussion</a:t>
            </a:r>
          </a:p>
          <a:p>
            <a:pPr marL="0" lvl="0" indent="0">
              <a:buNone/>
            </a:pPr>
            <a:endParaRPr lang="en-US" dirty="0"/>
          </a:p>
          <a:p>
            <a:pPr lvl="0"/>
            <a:r>
              <a:rPr lang="en-US" dirty="0"/>
              <a:t>To offer patients added support from their trusted provider, and a group of peers</a:t>
            </a:r>
          </a:p>
          <a:p>
            <a:endParaRPr lang="en-US" dirty="0"/>
          </a:p>
          <a:p>
            <a:pPr marL="0" indent="0">
              <a:buNone/>
            </a:pPr>
            <a:endParaRPr lang="en-US" dirty="0"/>
          </a:p>
          <a:p>
            <a:pPr lvl="0"/>
            <a:endParaRPr lang="en-US" dirty="0"/>
          </a:p>
        </p:txBody>
      </p:sp>
    </p:spTree>
    <p:extLst>
      <p:ext uri="{BB962C8B-B14F-4D97-AF65-F5344CB8AC3E}">
        <p14:creationId xmlns:p14="http://schemas.microsoft.com/office/powerpoint/2010/main" val="238254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8" y="626075"/>
            <a:ext cx="10515600" cy="1072850"/>
          </a:xfrm>
        </p:spPr>
        <p:txBody>
          <a:bodyPr>
            <a:normAutofit fontScale="90000"/>
          </a:bodyPr>
          <a:lstStyle/>
          <a:p>
            <a:r>
              <a:rPr lang="en-US" dirty="0"/>
              <a:t>Participants will…</a:t>
            </a:r>
            <a:br>
              <a:rPr lang="en-US" dirty="0"/>
            </a:br>
            <a:endParaRPr lang="en-US" dirty="0"/>
          </a:p>
        </p:txBody>
      </p:sp>
      <p:sp>
        <p:nvSpPr>
          <p:cNvPr id="3" name="Content Placeholder 2"/>
          <p:cNvSpPr>
            <a:spLocks noGrp="1"/>
          </p:cNvSpPr>
          <p:nvPr>
            <p:ph idx="1"/>
          </p:nvPr>
        </p:nvSpPr>
        <p:spPr>
          <a:xfrm>
            <a:off x="593123" y="1698925"/>
            <a:ext cx="11005751" cy="4351338"/>
          </a:xfrm>
        </p:spPr>
        <p:txBody>
          <a:bodyPr>
            <a:normAutofit/>
          </a:bodyPr>
          <a:lstStyle/>
          <a:p>
            <a:pPr marL="514350" indent="-514350">
              <a:buFont typeface="+mj-lt"/>
              <a:buAutoNum type="arabicPeriod"/>
            </a:pPr>
            <a:r>
              <a:rPr lang="en-US" sz="2400" dirty="0"/>
              <a:t>Understand the diversity and unique needs of patients receiving care at a local Federally Qualified Health Center</a:t>
            </a:r>
          </a:p>
          <a:p>
            <a:pPr marL="514350" indent="-514350">
              <a:buFont typeface="+mj-lt"/>
              <a:buAutoNum type="arabicPeriod"/>
            </a:pPr>
            <a:endParaRPr lang="en-US" sz="2400" dirty="0"/>
          </a:p>
          <a:p>
            <a:pPr marL="514350" indent="-514350">
              <a:buAutoNum type="arabicPeriod"/>
            </a:pPr>
            <a:r>
              <a:rPr lang="en-US" sz="2400" dirty="0"/>
              <a:t>Learn about the philosophy and conceptual framework of </a:t>
            </a:r>
            <a:r>
              <a:rPr lang="en-US" sz="2400" dirty="0" err="1">
                <a:cs typeface="Times New Roman" panose="02020603050405020304" pitchFamily="18" charset="0"/>
              </a:rPr>
              <a:t>CenteringPregnancy</a:t>
            </a:r>
            <a:r>
              <a:rPr lang="en-US" sz="2400" dirty="0">
                <a:cs typeface="Times New Roman" panose="02020603050405020304" pitchFamily="18" charset="0"/>
              </a:rPr>
              <a:t>® and </a:t>
            </a:r>
            <a:r>
              <a:rPr lang="en-US" sz="2400" dirty="0" err="1">
                <a:cs typeface="Times New Roman" panose="02020603050405020304" pitchFamily="18" charset="0"/>
              </a:rPr>
              <a:t>CenteringParenting</a:t>
            </a:r>
            <a:r>
              <a:rPr lang="en-US" sz="2400" dirty="0">
                <a:cs typeface="Times New Roman" panose="02020603050405020304" pitchFamily="18" charset="0"/>
              </a:rPr>
              <a:t>®</a:t>
            </a:r>
          </a:p>
          <a:p>
            <a:pPr marL="514350" indent="-514350">
              <a:buAutoNum type="arabicPeriod"/>
            </a:pPr>
            <a:endParaRPr lang="en-US" sz="2400" dirty="0">
              <a:cs typeface="Times New Roman" panose="02020603050405020304" pitchFamily="18" charset="0"/>
            </a:endParaRPr>
          </a:p>
          <a:p>
            <a:pPr marL="514350" indent="-514350">
              <a:buAutoNum type="arabicPeriod"/>
            </a:pPr>
            <a:r>
              <a:rPr lang="en-US" sz="2400" dirty="0"/>
              <a:t>Be informed of the Highmark Foundation’s level of participation in reaching overall improved maternal/pediatric goals</a:t>
            </a:r>
          </a:p>
          <a:p>
            <a:pPr marL="0" indent="0">
              <a:buNone/>
            </a:pPr>
            <a:endParaRPr lang="en-US" sz="2400" dirty="0"/>
          </a:p>
          <a:p>
            <a:pPr marL="0" indent="0">
              <a:buNone/>
            </a:pPr>
            <a:r>
              <a:rPr lang="en-US" sz="2400" dirty="0"/>
              <a:t>4.    Understand integrating supportive measures into the Centering</a:t>
            </a:r>
            <a:r>
              <a:rPr lang="en-US" sz="2400" dirty="0">
                <a:cs typeface="Times New Roman" panose="02020603050405020304" pitchFamily="18" charset="0"/>
              </a:rPr>
              <a:t>®</a:t>
            </a:r>
            <a:r>
              <a:rPr lang="en-US" sz="2400" dirty="0"/>
              <a:t> model of care</a:t>
            </a:r>
          </a:p>
          <a:p>
            <a:pPr marL="0" indent="0">
              <a:buNone/>
            </a:pPr>
            <a:endParaRPr lang="en-US" dirty="0"/>
          </a:p>
          <a:p>
            <a:pPr marL="0" indent="0">
              <a:buNone/>
            </a:pPr>
            <a:endParaRPr lang="en-US" dirty="0"/>
          </a:p>
        </p:txBody>
      </p:sp>
      <p:sp>
        <p:nvSpPr>
          <p:cNvPr id="2" name="Rectangle 1"/>
          <p:cNvSpPr/>
          <p:nvPr/>
        </p:nvSpPr>
        <p:spPr>
          <a:xfrm>
            <a:off x="864973" y="551935"/>
            <a:ext cx="3756454" cy="6919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75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Rectangle 1"/>
          <p:cNvSpPr/>
          <p:nvPr/>
        </p:nvSpPr>
        <p:spPr>
          <a:xfrm>
            <a:off x="8877827" y="682366"/>
            <a:ext cx="263214" cy="276999"/>
          </a:xfrm>
          <a:prstGeom prst="rect">
            <a:avLst/>
          </a:prstGeom>
        </p:spPr>
        <p:txBody>
          <a:bodyPr wrap="none">
            <a:spAutoFit/>
          </a:bodyPr>
          <a:lstStyle/>
          <a:p>
            <a:r>
              <a:rPr lang="en-US" sz="1200" dirty="0">
                <a:cs typeface="Times New Roman" panose="02020603050405020304" pitchFamily="18" charset="0"/>
              </a:rPr>
              <a:t>®</a:t>
            </a:r>
            <a:endParaRPr lang="en-US" sz="1200" dirty="0"/>
          </a:p>
        </p:txBody>
      </p:sp>
    </p:spTree>
    <p:extLst>
      <p:ext uri="{BB962C8B-B14F-4D97-AF65-F5344CB8AC3E}">
        <p14:creationId xmlns:p14="http://schemas.microsoft.com/office/powerpoint/2010/main" val="426559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16" y="135709"/>
            <a:ext cx="10515600" cy="1325563"/>
          </a:xfrm>
        </p:spPr>
        <p:txBody>
          <a:bodyPr/>
          <a:lstStyle/>
          <a:p>
            <a:r>
              <a:rPr lang="en-US" dirty="0"/>
              <a:t>Support of Centering</a:t>
            </a:r>
            <a:r>
              <a:rPr lang="en-US" dirty="0">
                <a:cs typeface="Times New Roman" panose="02020603050405020304" pitchFamily="18" charset="0"/>
              </a:rPr>
              <a:t>®</a:t>
            </a:r>
            <a:endParaRPr lang="en-US" dirty="0"/>
          </a:p>
        </p:txBody>
      </p:sp>
      <p:sp>
        <p:nvSpPr>
          <p:cNvPr id="3" name="Content Placeholder 2"/>
          <p:cNvSpPr>
            <a:spLocks noGrp="1"/>
          </p:cNvSpPr>
          <p:nvPr>
            <p:ph idx="1"/>
          </p:nvPr>
        </p:nvSpPr>
        <p:spPr>
          <a:xfrm>
            <a:off x="787510" y="1258487"/>
            <a:ext cx="6399727" cy="1432730"/>
          </a:xfrm>
        </p:spPr>
        <p:txBody>
          <a:bodyPr>
            <a:normAutofit/>
          </a:bodyPr>
          <a:lstStyle/>
          <a:p>
            <a:r>
              <a:rPr lang="en-US" sz="2000" dirty="0"/>
              <a:t>OB education (videos, passports, handouts, </a:t>
            </a:r>
            <a:r>
              <a:rPr lang="en-US" sz="2000" dirty="0" err="1"/>
              <a:t>etc</a:t>
            </a:r>
            <a:r>
              <a:rPr lang="en-US" sz="2000" dirty="0"/>
              <a:t>)</a:t>
            </a:r>
          </a:p>
          <a:p>
            <a:r>
              <a:rPr lang="en-US" sz="2000" dirty="0"/>
              <a:t>Incentives</a:t>
            </a:r>
          </a:p>
          <a:p>
            <a:r>
              <a:rPr lang="en-US" sz="2000" dirty="0"/>
              <a:t>Supporting administrative hours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45" t="12764" r="9489" b="11391"/>
          <a:stretch/>
        </p:blipFill>
        <p:spPr>
          <a:xfrm>
            <a:off x="1254617" y="2794248"/>
            <a:ext cx="4970171" cy="357573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511" t="6907" r="12865" b="5706"/>
          <a:stretch/>
        </p:blipFill>
        <p:spPr>
          <a:xfrm rot="5400000">
            <a:off x="6713101" y="1272627"/>
            <a:ext cx="5360889" cy="4412617"/>
          </a:xfrm>
          <a:prstGeom prst="rect">
            <a:avLst/>
          </a:prstGeom>
        </p:spPr>
      </p:pic>
      <p:sp>
        <p:nvSpPr>
          <p:cNvPr id="8" name="Flowchart: Process 7"/>
          <p:cNvSpPr/>
          <p:nvPr/>
        </p:nvSpPr>
        <p:spPr>
          <a:xfrm>
            <a:off x="7107545" y="695459"/>
            <a:ext cx="4572000" cy="5563673"/>
          </a:xfrm>
          <a:prstGeom prst="flowChart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1159098" y="2691217"/>
            <a:ext cx="5164429" cy="3773977"/>
          </a:xfrm>
          <a:prstGeom prst="flowChart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13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4" t="11149" b="14251"/>
          <a:stretch/>
        </p:blipFill>
        <p:spPr>
          <a:xfrm>
            <a:off x="5684108" y="4020065"/>
            <a:ext cx="4850808" cy="2585992"/>
          </a:xfr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282" b="12324"/>
          <a:stretch/>
        </p:blipFill>
        <p:spPr>
          <a:xfrm rot="5400000">
            <a:off x="18338" y="1696739"/>
            <a:ext cx="5969359" cy="340332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135" t="3761" r="25634"/>
          <a:stretch/>
        </p:blipFill>
        <p:spPr>
          <a:xfrm rot="5400000">
            <a:off x="6372728" y="89616"/>
            <a:ext cx="3450792" cy="3704823"/>
          </a:xfrm>
          <a:prstGeom prst="rect">
            <a:avLst/>
          </a:prstGeom>
        </p:spPr>
      </p:pic>
      <p:sp>
        <p:nvSpPr>
          <p:cNvPr id="2" name="Rectangle 1"/>
          <p:cNvSpPr/>
          <p:nvPr/>
        </p:nvSpPr>
        <p:spPr>
          <a:xfrm>
            <a:off x="1236003" y="346281"/>
            <a:ext cx="3534031" cy="6104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170142" y="156518"/>
            <a:ext cx="3855308" cy="35834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26442" y="3954161"/>
            <a:ext cx="4967417" cy="27267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85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822" y="895864"/>
            <a:ext cx="6584777" cy="4938583"/>
          </a:xfrm>
          <a:prstGeom prst="rect">
            <a:avLst/>
          </a:prstGeom>
        </p:spPr>
      </p:pic>
      <p:sp>
        <p:nvSpPr>
          <p:cNvPr id="5" name="Rectangle 4"/>
          <p:cNvSpPr/>
          <p:nvPr/>
        </p:nvSpPr>
        <p:spPr>
          <a:xfrm>
            <a:off x="2512541" y="757881"/>
            <a:ext cx="6878594" cy="519807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rot="20223484">
            <a:off x="540485" y="755189"/>
            <a:ext cx="1367103" cy="126067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5-Point Star 5"/>
          <p:cNvSpPr/>
          <p:nvPr/>
        </p:nvSpPr>
        <p:spPr>
          <a:xfrm rot="1777608">
            <a:off x="10026693" y="4869988"/>
            <a:ext cx="1367103" cy="126067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5-Point Star 6"/>
          <p:cNvSpPr/>
          <p:nvPr/>
        </p:nvSpPr>
        <p:spPr>
          <a:xfrm rot="19712504">
            <a:off x="11223931" y="4399601"/>
            <a:ext cx="456185" cy="42976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03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8259"/>
          </a:xfrm>
        </p:spPr>
        <p:txBody>
          <a:bodyPr/>
          <a:lstStyle/>
          <a:p>
            <a:r>
              <a:rPr lang="en-US" dirty="0"/>
              <a:t>Supplemental support</a:t>
            </a:r>
          </a:p>
        </p:txBody>
      </p:sp>
      <p:sp>
        <p:nvSpPr>
          <p:cNvPr id="3" name="Content Placeholder 2"/>
          <p:cNvSpPr>
            <a:spLocks noGrp="1"/>
          </p:cNvSpPr>
          <p:nvPr>
            <p:ph idx="1"/>
          </p:nvPr>
        </p:nvSpPr>
        <p:spPr>
          <a:xfrm>
            <a:off x="838200" y="1515763"/>
            <a:ext cx="10694773" cy="4501550"/>
          </a:xfrm>
        </p:spPr>
        <p:txBody>
          <a:bodyPr>
            <a:normAutofit/>
          </a:bodyPr>
          <a:lstStyle/>
          <a:p>
            <a:pPr marL="0" indent="0">
              <a:buNone/>
            </a:pPr>
            <a:r>
              <a:rPr lang="en-US" sz="2000" dirty="0"/>
              <a:t>At </a:t>
            </a:r>
            <a:r>
              <a:rPr lang="en-US" sz="2000" dirty="0" err="1"/>
              <a:t>SouthEast</a:t>
            </a:r>
            <a:r>
              <a:rPr lang="en-US" sz="2000" dirty="0"/>
              <a:t> Lancaster Health, we were particularly interested in offering affordable Women’s Healthcare which also incorporates leading edge, best practices.  We’ve melded an economically prudent model of care with whole person enrichment services that are typically available only to affluent women: </a:t>
            </a:r>
          </a:p>
          <a:p>
            <a:pPr marL="0" indent="0">
              <a:buNone/>
            </a:pPr>
            <a:endParaRPr lang="en-US" sz="2000" dirty="0"/>
          </a:p>
          <a:p>
            <a:pPr>
              <a:buFont typeface="Wingdings" panose="05000000000000000000" pitchFamily="2" charset="2"/>
              <a:buChar char="v"/>
            </a:pPr>
            <a:r>
              <a:rPr lang="en-US" sz="4000" b="1" dirty="0"/>
              <a:t>Childbirth Education Classes</a:t>
            </a:r>
          </a:p>
          <a:p>
            <a:pPr>
              <a:buFont typeface="Wingdings" panose="05000000000000000000" pitchFamily="2" charset="2"/>
              <a:buChar char="v"/>
            </a:pPr>
            <a:r>
              <a:rPr lang="en-US" sz="4000" b="1" dirty="0"/>
              <a:t>Lactation support</a:t>
            </a:r>
          </a:p>
          <a:p>
            <a:pPr>
              <a:buFont typeface="Wingdings" panose="05000000000000000000" pitchFamily="2" charset="2"/>
              <a:buChar char="v"/>
            </a:pPr>
            <a:r>
              <a:rPr lang="en-US" sz="4000" b="1" dirty="0"/>
              <a:t>Prenatal yoga</a:t>
            </a:r>
          </a:p>
          <a:p>
            <a:pPr>
              <a:buFont typeface="Wingdings" panose="05000000000000000000" pitchFamily="2" charset="2"/>
              <a:buChar char="v"/>
            </a:pPr>
            <a:r>
              <a:rPr lang="en-US" sz="4000" b="1" dirty="0"/>
              <a:t>Birth Doula Services</a:t>
            </a:r>
          </a:p>
          <a:p>
            <a:pPr>
              <a:buFont typeface="Wingdings" panose="05000000000000000000" pitchFamily="2" charset="2"/>
              <a:buChar char="v"/>
            </a:pPr>
            <a:endParaRPr lang="en-US" sz="4000" b="1" dirty="0"/>
          </a:p>
          <a:p>
            <a:endParaRPr lang="en-US" dirty="0"/>
          </a:p>
        </p:txBody>
      </p:sp>
    </p:spTree>
    <p:extLst>
      <p:ext uri="{BB962C8B-B14F-4D97-AF65-F5344CB8AC3E}">
        <p14:creationId xmlns:p14="http://schemas.microsoft.com/office/powerpoint/2010/main" val="166504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75" y="1524477"/>
            <a:ext cx="10515600" cy="1325563"/>
          </a:xfrm>
        </p:spPr>
        <p:txBody>
          <a:bodyPr/>
          <a:lstStyle/>
          <a:p>
            <a:r>
              <a:rPr lang="en-US" b="1" dirty="0"/>
              <a:t>Childbirth Education Classes</a:t>
            </a:r>
          </a:p>
        </p:txBody>
      </p:sp>
      <p:sp>
        <p:nvSpPr>
          <p:cNvPr id="3" name="Content Placeholder 2"/>
          <p:cNvSpPr>
            <a:spLocks noGrp="1"/>
          </p:cNvSpPr>
          <p:nvPr>
            <p:ph idx="1"/>
          </p:nvPr>
        </p:nvSpPr>
        <p:spPr>
          <a:xfrm>
            <a:off x="616416" y="3320410"/>
            <a:ext cx="6825309" cy="2350739"/>
          </a:xfrm>
        </p:spPr>
        <p:txBody>
          <a:bodyPr>
            <a:normAutofit/>
          </a:bodyPr>
          <a:lstStyle/>
          <a:p>
            <a:pPr marL="0" indent="0" algn="ctr">
              <a:buNone/>
            </a:pPr>
            <a:r>
              <a:rPr lang="en-US" dirty="0">
                <a:latin typeface="Aharoni" panose="02010803020104030203" pitchFamily="2" charset="-79"/>
                <a:cs typeface="Aharoni" panose="02010803020104030203" pitchFamily="2" charset="-79"/>
              </a:rPr>
              <a:t>Birthing classes with a local certified CBE in both natural and medicated birthing</a:t>
            </a:r>
          </a:p>
          <a:p>
            <a:pPr marL="0" indent="0">
              <a:buNone/>
            </a:pP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345" y="641721"/>
            <a:ext cx="3038970" cy="5530638"/>
          </a:xfrm>
          <a:prstGeom prst="rect">
            <a:avLst/>
          </a:prstGeom>
        </p:spPr>
      </p:pic>
      <p:sp>
        <p:nvSpPr>
          <p:cNvPr id="6" name="Flowchart: Process 5"/>
          <p:cNvSpPr/>
          <p:nvPr/>
        </p:nvSpPr>
        <p:spPr>
          <a:xfrm>
            <a:off x="7856334" y="515993"/>
            <a:ext cx="3296992" cy="5791303"/>
          </a:xfrm>
          <a:prstGeom prst="flowChartProcess">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77" y="1820675"/>
            <a:ext cx="6518189" cy="7331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11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914" y="925298"/>
            <a:ext cx="10515600" cy="639891"/>
          </a:xfrm>
        </p:spPr>
        <p:txBody>
          <a:bodyPr>
            <a:normAutofit fontScale="90000"/>
          </a:bodyPr>
          <a:lstStyle/>
          <a:p>
            <a:r>
              <a:rPr lang="en-US" b="1" dirty="0"/>
              <a:t>Curriculum</a:t>
            </a:r>
            <a:r>
              <a:rPr lang="en-US" dirty="0"/>
              <a:t> (over 2 class periods): </a:t>
            </a:r>
            <a:br>
              <a:rPr lang="en-US" dirty="0"/>
            </a:br>
            <a:endParaRPr lang="en-US" dirty="0"/>
          </a:p>
        </p:txBody>
      </p:sp>
      <p:sp>
        <p:nvSpPr>
          <p:cNvPr id="3" name="Content Placeholder 2"/>
          <p:cNvSpPr>
            <a:spLocks noGrp="1"/>
          </p:cNvSpPr>
          <p:nvPr>
            <p:ph idx="1"/>
          </p:nvPr>
        </p:nvSpPr>
        <p:spPr>
          <a:xfrm>
            <a:off x="2370437" y="1759723"/>
            <a:ext cx="10515600" cy="4351338"/>
          </a:xfrm>
        </p:spPr>
        <p:txBody>
          <a:bodyPr>
            <a:normAutofit/>
          </a:bodyPr>
          <a:lstStyle/>
          <a:p>
            <a:r>
              <a:rPr lang="en-US" dirty="0"/>
              <a:t>Anatomy and Physiology</a:t>
            </a:r>
          </a:p>
          <a:p>
            <a:r>
              <a:rPr lang="en-US" dirty="0"/>
              <a:t>Signs and Symptoms of Labor</a:t>
            </a:r>
          </a:p>
          <a:p>
            <a:r>
              <a:rPr lang="en-US" dirty="0"/>
              <a:t>When to go to the Hospital </a:t>
            </a:r>
          </a:p>
          <a:p>
            <a:r>
              <a:rPr lang="en-US" dirty="0"/>
              <a:t>Relaxation Techniques</a:t>
            </a:r>
          </a:p>
          <a:p>
            <a:r>
              <a:rPr lang="en-US" dirty="0"/>
              <a:t>Stages/Phases of labor </a:t>
            </a:r>
          </a:p>
          <a:p>
            <a:r>
              <a:rPr lang="en-US" dirty="0"/>
              <a:t>Medical Procedures &amp; Medications </a:t>
            </a:r>
          </a:p>
          <a:p>
            <a:r>
              <a:rPr lang="en-US" dirty="0"/>
              <a:t>C-Section Discussion </a:t>
            </a:r>
          </a:p>
          <a:p>
            <a:r>
              <a:rPr lang="en-US" dirty="0"/>
              <a:t>Immediate Postpartum</a:t>
            </a:r>
          </a:p>
          <a:p>
            <a:endParaRPr lang="en-US" dirty="0"/>
          </a:p>
        </p:txBody>
      </p:sp>
    </p:spTree>
    <p:extLst>
      <p:ext uri="{BB962C8B-B14F-4D97-AF65-F5344CB8AC3E}">
        <p14:creationId xmlns:p14="http://schemas.microsoft.com/office/powerpoint/2010/main" val="167675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871" y="1835138"/>
            <a:ext cx="10515600" cy="4351338"/>
          </a:xfrm>
        </p:spPr>
        <p:txBody>
          <a:bodyPr>
            <a:normAutofit lnSpcReduction="10000"/>
          </a:bodyPr>
          <a:lstStyle/>
          <a:p>
            <a:r>
              <a:rPr lang="en-US" dirty="0"/>
              <a:t>Cultural issues </a:t>
            </a:r>
          </a:p>
          <a:p>
            <a:pPr marL="0" indent="0">
              <a:buNone/>
            </a:pPr>
            <a:endParaRPr lang="en-US" dirty="0"/>
          </a:p>
          <a:p>
            <a:r>
              <a:rPr lang="en-US" dirty="0"/>
              <a:t>Language concerns (Spanish/English)</a:t>
            </a:r>
          </a:p>
          <a:p>
            <a:pPr marL="0" indent="0">
              <a:buNone/>
            </a:pPr>
            <a:endParaRPr lang="en-US" dirty="0"/>
          </a:p>
          <a:p>
            <a:r>
              <a:rPr lang="en-US" b="1" dirty="0"/>
              <a:t>Poor show rate standing on its own</a:t>
            </a:r>
            <a:r>
              <a:rPr lang="en-US" dirty="0"/>
              <a:t>: total of 9 classes (offered 5 in English and 4 in Spanish) – out of 31 participants only 10 completed entire class series</a:t>
            </a:r>
          </a:p>
          <a:p>
            <a:endParaRPr lang="en-US" dirty="0"/>
          </a:p>
          <a:p>
            <a:r>
              <a:rPr lang="en-US" dirty="0"/>
              <a:t>Beginning in 2016 incorporated syllabus into </a:t>
            </a:r>
            <a:r>
              <a:rPr lang="en-US" dirty="0" err="1"/>
              <a:t>CenteringPregnancy</a:t>
            </a:r>
            <a:r>
              <a:rPr lang="en-US" dirty="0">
                <a:cs typeface="Times New Roman" panose="02020603050405020304" pitchFamily="18" charset="0"/>
              </a:rPr>
              <a:t>® </a:t>
            </a:r>
            <a:r>
              <a:rPr lang="en-US" dirty="0"/>
              <a:t>circles which have proven to be a successful format</a:t>
            </a:r>
          </a:p>
        </p:txBody>
      </p:sp>
      <p:sp>
        <p:nvSpPr>
          <p:cNvPr id="2" name="TextBox 1"/>
          <p:cNvSpPr txBox="1"/>
          <p:nvPr/>
        </p:nvSpPr>
        <p:spPr>
          <a:xfrm>
            <a:off x="945871" y="535460"/>
            <a:ext cx="3162597" cy="769441"/>
          </a:xfrm>
          <a:prstGeom prst="rect">
            <a:avLst/>
          </a:prstGeom>
          <a:noFill/>
        </p:spPr>
        <p:txBody>
          <a:bodyPr wrap="none" rtlCol="0">
            <a:spAutoFit/>
          </a:bodyPr>
          <a:lstStyle/>
          <a:p>
            <a:r>
              <a:rPr lang="en-US" sz="4400" dirty="0"/>
              <a:t>CBE at SELHS</a:t>
            </a:r>
          </a:p>
        </p:txBody>
      </p:sp>
      <p:sp>
        <p:nvSpPr>
          <p:cNvPr id="5" name="Rectangle 4"/>
          <p:cNvSpPr/>
          <p:nvPr/>
        </p:nvSpPr>
        <p:spPr>
          <a:xfrm>
            <a:off x="945871" y="535461"/>
            <a:ext cx="3162597" cy="769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16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448" y="1909911"/>
            <a:ext cx="7541932" cy="4242337"/>
          </a:xfrm>
        </p:spPr>
      </p:pic>
      <p:sp>
        <p:nvSpPr>
          <p:cNvPr id="5" name="TextBox 4"/>
          <p:cNvSpPr txBox="1"/>
          <p:nvPr/>
        </p:nvSpPr>
        <p:spPr>
          <a:xfrm>
            <a:off x="1269337" y="651768"/>
            <a:ext cx="9510516" cy="1200329"/>
          </a:xfrm>
          <a:prstGeom prst="rect">
            <a:avLst/>
          </a:prstGeom>
          <a:noFill/>
        </p:spPr>
        <p:txBody>
          <a:bodyPr wrap="square" rtlCol="0">
            <a:spAutoFit/>
          </a:bodyPr>
          <a:lstStyle/>
          <a:p>
            <a:pPr algn="ctr"/>
            <a:r>
              <a:rPr lang="en-US" b="1" dirty="0">
                <a:latin typeface="Bradley Hand ITC" panose="03070402050302030203" pitchFamily="66" charset="0"/>
              </a:rPr>
              <a:t>“I had a SELHS Childbirth Class one-on-one because of my schedule. It was worth it and I really needed that. I was able to ask so many questions I had on my mind and that it prepared me better for the birth of my son.” – Nancy S.</a:t>
            </a:r>
          </a:p>
          <a:p>
            <a:pPr algn="ctr"/>
            <a:endParaRPr lang="en-US" dirty="0">
              <a:latin typeface="Bradley Hand ITC" panose="03070402050302030203" pitchFamily="66" charset="0"/>
            </a:endParaRPr>
          </a:p>
        </p:txBody>
      </p:sp>
      <p:sp>
        <p:nvSpPr>
          <p:cNvPr id="2" name="Rectangle 1"/>
          <p:cNvSpPr/>
          <p:nvPr/>
        </p:nvSpPr>
        <p:spPr>
          <a:xfrm>
            <a:off x="2356022" y="1878227"/>
            <a:ext cx="7628237" cy="4300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73643" y="1804086"/>
            <a:ext cx="7792995" cy="44484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668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804" y="1619339"/>
            <a:ext cx="10515600" cy="1325563"/>
          </a:xfrm>
        </p:spPr>
        <p:txBody>
          <a:bodyPr/>
          <a:lstStyle/>
          <a:p>
            <a:r>
              <a:rPr lang="en-US" b="1" dirty="0"/>
              <a:t>Lactation Support</a:t>
            </a:r>
          </a:p>
        </p:txBody>
      </p:sp>
      <p:sp>
        <p:nvSpPr>
          <p:cNvPr id="3" name="Content Placeholder 2"/>
          <p:cNvSpPr>
            <a:spLocks noGrp="1"/>
          </p:cNvSpPr>
          <p:nvPr>
            <p:ph idx="1"/>
          </p:nvPr>
        </p:nvSpPr>
        <p:spPr>
          <a:xfrm>
            <a:off x="1303637" y="3116936"/>
            <a:ext cx="5793259" cy="4351338"/>
          </a:xfrm>
        </p:spPr>
        <p:txBody>
          <a:bodyPr>
            <a:normAutofit/>
          </a:bodyPr>
          <a:lstStyle/>
          <a:p>
            <a:pPr marL="0" indent="0" algn="ctr">
              <a:buNone/>
            </a:pPr>
            <a:r>
              <a:rPr lang="en-US" dirty="0">
                <a:latin typeface="Aharoni" panose="02010803020104030203" pitchFamily="2" charset="-79"/>
                <a:cs typeface="Aharoni" panose="02010803020104030203" pitchFamily="2" charset="-79"/>
              </a:rPr>
              <a:t>Counseling and support from lactation consultant for the mother before and after the birth of the baby </a:t>
            </a:r>
          </a:p>
          <a:p>
            <a:pPr marL="0" indent="0">
              <a:buNone/>
            </a:pPr>
            <a:endParaRPr lang="en-US" dirty="0"/>
          </a:p>
        </p:txBody>
      </p:sp>
      <p:sp>
        <p:nvSpPr>
          <p:cNvPr id="4" name="Rectangle 3"/>
          <p:cNvSpPr/>
          <p:nvPr/>
        </p:nvSpPr>
        <p:spPr>
          <a:xfrm>
            <a:off x="2036804" y="1952608"/>
            <a:ext cx="4203357" cy="6590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lactation consultant martha kau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085" y="1952608"/>
            <a:ext cx="2347870" cy="26087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30106" y="1881261"/>
            <a:ext cx="2487827" cy="27514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45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6887"/>
            <a:ext cx="10515600" cy="1325563"/>
          </a:xfrm>
        </p:spPr>
        <p:txBody>
          <a:bodyPr/>
          <a:lstStyle/>
          <a:p>
            <a:r>
              <a:rPr lang="en-US" dirty="0" err="1">
                <a:latin typeface="+mn-lt"/>
                <a:cs typeface="Times New Roman" panose="02020603050405020304" pitchFamily="18" charset="0"/>
              </a:rPr>
              <a:t>SouthEast</a:t>
            </a:r>
            <a:r>
              <a:rPr lang="en-US" dirty="0">
                <a:latin typeface="+mn-lt"/>
                <a:cs typeface="Times New Roman" panose="02020603050405020304" pitchFamily="18" charset="0"/>
              </a:rPr>
              <a:t> Lancaster Health Services</a:t>
            </a:r>
          </a:p>
        </p:txBody>
      </p:sp>
      <p:sp>
        <p:nvSpPr>
          <p:cNvPr id="3" name="Content Placeholder 2"/>
          <p:cNvSpPr>
            <a:spLocks noGrp="1"/>
          </p:cNvSpPr>
          <p:nvPr>
            <p:ph idx="1"/>
          </p:nvPr>
        </p:nvSpPr>
        <p:spPr>
          <a:xfrm>
            <a:off x="838200" y="2222071"/>
            <a:ext cx="4541108" cy="3935284"/>
          </a:xfrm>
        </p:spPr>
        <p:txBody>
          <a:bodyPr>
            <a:normAutofit/>
          </a:bodyPr>
          <a:lstStyle/>
          <a:p>
            <a:pPr marL="0" indent="0">
              <a:buNone/>
            </a:pPr>
            <a:r>
              <a:rPr lang="en-US" dirty="0"/>
              <a:t>For 42 years, </a:t>
            </a:r>
            <a:r>
              <a:rPr lang="en-US" dirty="0" err="1"/>
              <a:t>SouthEast</a:t>
            </a:r>
            <a:r>
              <a:rPr lang="en-US" dirty="0"/>
              <a:t> Lancaster Health Services has offered high-quality and compassionate medical and dental care to all in our community, regardless of economic status.  </a:t>
            </a:r>
          </a:p>
          <a:p>
            <a:pPr marL="0" indent="0">
              <a:buNone/>
            </a:pPr>
            <a:endParaRPr lang="en-US" dirty="0"/>
          </a:p>
          <a:p>
            <a:pPr marL="0" indent="0">
              <a:buNone/>
            </a:pPr>
            <a:endParaRPr lang="en-US" dirty="0"/>
          </a:p>
        </p:txBody>
      </p:sp>
      <p:sp>
        <p:nvSpPr>
          <p:cNvPr id="5" name="Rectangle 4"/>
          <p:cNvSpPr/>
          <p:nvPr/>
        </p:nvSpPr>
        <p:spPr>
          <a:xfrm>
            <a:off x="5725298" y="2150076"/>
            <a:ext cx="5465822" cy="314685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0521" y="2222071"/>
            <a:ext cx="5351849" cy="3010415"/>
          </a:xfrm>
          <a:prstGeom prst="rect">
            <a:avLst/>
          </a:prstGeom>
        </p:spPr>
      </p:pic>
    </p:spTree>
    <p:extLst>
      <p:ext uri="{BB962C8B-B14F-4D97-AF65-F5344CB8AC3E}">
        <p14:creationId xmlns:p14="http://schemas.microsoft.com/office/powerpoint/2010/main" val="836763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162" y="1767696"/>
            <a:ext cx="10429103" cy="5170646"/>
          </a:xfrm>
          <a:prstGeom prst="rect">
            <a:avLst/>
          </a:prstGeom>
        </p:spPr>
        <p:txBody>
          <a:bodyPr wrap="square">
            <a:spAutoFit/>
          </a:bodyPr>
          <a:lstStyle/>
          <a:p>
            <a:pPr marL="285750" indent="-285750">
              <a:buFont typeface="Arial" panose="020B0604020202020204" pitchFamily="34" charset="0"/>
              <a:buChar char="•"/>
            </a:pPr>
            <a:r>
              <a:rPr lang="en-US" sz="2400" dirty="0"/>
              <a:t>Offered 2 breastfeeding classes</a:t>
            </a:r>
          </a:p>
          <a:p>
            <a:endParaRPr lang="en-US" sz="2400" dirty="0"/>
          </a:p>
          <a:p>
            <a:pPr marL="285750" indent="-285750">
              <a:buFont typeface="Arial" panose="020B0604020202020204" pitchFamily="34" charset="0"/>
              <a:buChar char="•"/>
            </a:pPr>
            <a:r>
              <a:rPr lang="en-US" sz="2400" dirty="0"/>
              <a:t>Increased support of breastfeeding and troubleshooting problems</a:t>
            </a:r>
          </a:p>
          <a:p>
            <a:endParaRPr lang="en-US" sz="2400" dirty="0"/>
          </a:p>
          <a:p>
            <a:pPr marL="285750" indent="-285750">
              <a:buFont typeface="Arial" panose="020B0604020202020204" pitchFamily="34" charset="0"/>
              <a:buChar char="•"/>
            </a:pPr>
            <a:r>
              <a:rPr lang="en-US" sz="2400" dirty="0"/>
              <a:t>Made routine check-in calls to patients postpartum</a:t>
            </a:r>
          </a:p>
          <a:p>
            <a:endParaRPr lang="en-US" sz="2400" dirty="0"/>
          </a:p>
          <a:p>
            <a:pPr marL="285750" indent="-285750">
              <a:buFont typeface="Arial" panose="020B0604020202020204" pitchFamily="34" charset="0"/>
              <a:buChar char="•"/>
            </a:pPr>
            <a:r>
              <a:rPr lang="en-US" sz="2400" dirty="0"/>
              <a:t>Inspired local staff to pursue education as lactation community support (Spanish/Nepali) </a:t>
            </a:r>
          </a:p>
          <a:p>
            <a:endParaRPr lang="en-US" sz="2400" dirty="0"/>
          </a:p>
          <a:p>
            <a:pPr marL="285750" indent="-285750">
              <a:buFont typeface="Arial" panose="020B0604020202020204" pitchFamily="34" charset="0"/>
              <a:buChar char="•"/>
            </a:pPr>
            <a:r>
              <a:rPr lang="en-US" sz="2400" dirty="0"/>
              <a:t>Eventually incorporated syllabus into </a:t>
            </a:r>
            <a:r>
              <a:rPr lang="en-US" sz="2400" dirty="0" err="1"/>
              <a:t>CenteringPregnancy</a:t>
            </a:r>
            <a:r>
              <a:rPr lang="en-US" sz="2400" dirty="0">
                <a:cs typeface="Times New Roman" panose="02020603050405020304" pitchFamily="18" charset="0"/>
              </a:rPr>
              <a:t>® </a:t>
            </a:r>
            <a:r>
              <a:rPr lang="en-US" sz="2400" dirty="0"/>
              <a:t>circles which has proven to be a successful format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5" name="TextBox 4"/>
          <p:cNvSpPr txBox="1"/>
          <p:nvPr/>
        </p:nvSpPr>
        <p:spPr>
          <a:xfrm>
            <a:off x="963828" y="609600"/>
            <a:ext cx="5687006" cy="646331"/>
          </a:xfrm>
          <a:prstGeom prst="rect">
            <a:avLst/>
          </a:prstGeom>
          <a:noFill/>
        </p:spPr>
        <p:txBody>
          <a:bodyPr wrap="none" rtlCol="0">
            <a:spAutoFit/>
          </a:bodyPr>
          <a:lstStyle/>
          <a:p>
            <a:r>
              <a:rPr lang="en-US" sz="3600" dirty="0"/>
              <a:t>Lactation consultant at SELHS</a:t>
            </a:r>
          </a:p>
        </p:txBody>
      </p:sp>
      <p:sp>
        <p:nvSpPr>
          <p:cNvPr id="6" name="Rectangle 5"/>
          <p:cNvSpPr/>
          <p:nvPr/>
        </p:nvSpPr>
        <p:spPr>
          <a:xfrm>
            <a:off x="906162" y="551934"/>
            <a:ext cx="5865341" cy="7825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58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303" y="713515"/>
            <a:ext cx="10793628" cy="5852041"/>
          </a:xfrm>
        </p:spPr>
        <p:txBody>
          <a:bodyPr>
            <a:normAutofit/>
          </a:bodyPr>
          <a:lstStyle/>
          <a:p>
            <a:pPr marL="0" indent="0" algn="ctr">
              <a:buNone/>
            </a:pPr>
            <a:r>
              <a:rPr lang="en-US" sz="2200" b="1" dirty="0"/>
              <a:t>What was the most important thing you learned about breastfeeding by coming to class? </a:t>
            </a:r>
          </a:p>
          <a:p>
            <a:pPr marL="0" indent="0">
              <a:buNone/>
            </a:pPr>
            <a:endParaRPr lang="en-US" sz="2600" b="1" u="sng" dirty="0"/>
          </a:p>
          <a:p>
            <a:pPr marL="0" indent="0" algn="ctr">
              <a:buNone/>
            </a:pPr>
            <a:r>
              <a:rPr lang="en-US" sz="2200" dirty="0"/>
              <a:t>“Everything really, but what most interested me was breastfeeding seems easy if cared for and done correctly.”</a:t>
            </a:r>
          </a:p>
          <a:p>
            <a:pPr marL="0" indent="0" algn="ctr">
              <a:buNone/>
            </a:pPr>
            <a:endParaRPr lang="en-US" sz="2200" dirty="0"/>
          </a:p>
          <a:p>
            <a:pPr marL="0" indent="0" algn="ctr">
              <a:buNone/>
            </a:pPr>
            <a:r>
              <a:rPr lang="en-US" sz="2200" dirty="0"/>
              <a:t>“It’s the most nutritious for the baby.”</a:t>
            </a:r>
          </a:p>
          <a:p>
            <a:pPr marL="0" indent="0" algn="ctr">
              <a:buNone/>
            </a:pPr>
            <a:endParaRPr lang="en-US" sz="2200" dirty="0"/>
          </a:p>
          <a:p>
            <a:pPr marL="0" indent="0" algn="ctr">
              <a:buNone/>
            </a:pPr>
            <a:r>
              <a:rPr lang="en-US" sz="2200" dirty="0"/>
              <a:t>“I know what to look for to make sure my baby is getting enough milk.”</a:t>
            </a:r>
          </a:p>
          <a:p>
            <a:pPr marL="0" indent="0" algn="ctr">
              <a:buNone/>
            </a:pPr>
            <a:endParaRPr lang="en-US" sz="2200" dirty="0"/>
          </a:p>
          <a:p>
            <a:pPr marL="0" indent="0" algn="ctr">
              <a:buNone/>
            </a:pPr>
            <a:r>
              <a:rPr lang="en-US" sz="2200" dirty="0"/>
              <a:t>“How to hold the baby best while feeding.”</a:t>
            </a:r>
          </a:p>
          <a:p>
            <a:pPr algn="ctr"/>
            <a:endParaRPr lang="en-US" sz="2200" dirty="0"/>
          </a:p>
          <a:p>
            <a:pPr marL="0" indent="0" algn="ctr">
              <a:buNone/>
            </a:pPr>
            <a:r>
              <a:rPr lang="en-US" sz="2200" dirty="0"/>
              <a:t>“All the information was helpful and supportive. It made me feel excited to breastfeed!”</a:t>
            </a:r>
          </a:p>
          <a:p>
            <a:endParaRPr lang="en-US" dirty="0"/>
          </a:p>
        </p:txBody>
      </p:sp>
      <p:sp>
        <p:nvSpPr>
          <p:cNvPr id="2" name="5-Point Star 1"/>
          <p:cNvSpPr/>
          <p:nvPr/>
        </p:nvSpPr>
        <p:spPr>
          <a:xfrm>
            <a:off x="599303" y="1680519"/>
            <a:ext cx="238897" cy="22242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5-Point Star 3"/>
          <p:cNvSpPr/>
          <p:nvPr/>
        </p:nvSpPr>
        <p:spPr>
          <a:xfrm>
            <a:off x="3511379" y="2854410"/>
            <a:ext cx="238897" cy="22242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5-Point Star 4"/>
          <p:cNvSpPr/>
          <p:nvPr/>
        </p:nvSpPr>
        <p:spPr>
          <a:xfrm>
            <a:off x="1690816" y="3702908"/>
            <a:ext cx="238897" cy="22242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5-Point Star 5"/>
          <p:cNvSpPr/>
          <p:nvPr/>
        </p:nvSpPr>
        <p:spPr>
          <a:xfrm>
            <a:off x="3272482" y="4598772"/>
            <a:ext cx="238897" cy="22242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5-Point Star 6"/>
          <p:cNvSpPr/>
          <p:nvPr/>
        </p:nvSpPr>
        <p:spPr>
          <a:xfrm>
            <a:off x="718751" y="5424617"/>
            <a:ext cx="238897" cy="22242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28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Breastfeeding Rate (%) 2011 vs 2016)</a:t>
            </a:r>
          </a:p>
        </p:txBody>
      </p:sp>
      <p:graphicFrame>
        <p:nvGraphicFramePr>
          <p:cNvPr id="4" name="Content Placeholder 3"/>
          <p:cNvGraphicFramePr>
            <a:graphicFrameLocks noGrp="1"/>
          </p:cNvGraphicFramePr>
          <p:nvPr>
            <p:ph idx="1"/>
            <p:extLst/>
          </p:nvPr>
        </p:nvGraphicFramePr>
        <p:xfrm>
          <a:off x="838200" y="1085141"/>
          <a:ext cx="10515600" cy="46877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78302" y="5846543"/>
            <a:ext cx="10550769" cy="646331"/>
          </a:xfrm>
          <a:prstGeom prst="rect">
            <a:avLst/>
          </a:prstGeom>
          <a:noFill/>
        </p:spPr>
        <p:txBody>
          <a:bodyPr wrap="square" rtlCol="0">
            <a:spAutoFit/>
          </a:bodyPr>
          <a:lstStyle/>
          <a:p>
            <a:r>
              <a:rPr lang="en-US" dirty="0"/>
              <a:t>P value:       </a:t>
            </a:r>
            <a:r>
              <a:rPr lang="en-US" b="1" dirty="0">
                <a:solidFill>
                  <a:srgbClr val="FF0000"/>
                </a:solidFill>
              </a:rPr>
              <a:t>&lt;0.0001         0.0005  </a:t>
            </a:r>
            <a:r>
              <a:rPr lang="en-US" dirty="0"/>
              <a:t>	0.3189	   0.0967</a:t>
            </a:r>
            <a:r>
              <a:rPr lang="en-US" b="1" dirty="0">
                <a:solidFill>
                  <a:srgbClr val="FF0000"/>
                </a:solidFill>
              </a:rPr>
              <a:t>	      0.0006           &lt;0.0001	&lt;0.0001	      &lt;0.0001  </a:t>
            </a:r>
          </a:p>
          <a:p>
            <a:pPr algn="ctr"/>
            <a:r>
              <a:rPr lang="en-US" i="1" dirty="0"/>
              <a:t>Where </a:t>
            </a:r>
            <a:r>
              <a:rPr lang="en-US" i="1" dirty="0">
                <a:solidFill>
                  <a:srgbClr val="FF0000"/>
                </a:solidFill>
              </a:rPr>
              <a:t>red values </a:t>
            </a:r>
            <a:r>
              <a:rPr lang="en-US" i="1" dirty="0"/>
              <a:t>are significantly different at a 95% confidence interval</a:t>
            </a:r>
            <a:r>
              <a:rPr lang="en-US" dirty="0"/>
              <a:t>	 </a:t>
            </a:r>
          </a:p>
        </p:txBody>
      </p:sp>
    </p:spTree>
    <p:extLst>
      <p:ext uri="{BB962C8B-B14F-4D97-AF65-F5344CB8AC3E}">
        <p14:creationId xmlns:p14="http://schemas.microsoft.com/office/powerpoint/2010/main" val="307889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92" y="160155"/>
            <a:ext cx="11484528" cy="1325563"/>
          </a:xfrm>
        </p:spPr>
        <p:txBody>
          <a:bodyPr>
            <a:normAutofit/>
          </a:bodyPr>
          <a:lstStyle/>
          <a:p>
            <a:r>
              <a:rPr lang="en-US" sz="3200" dirty="0"/>
              <a:t>Lactation support made a difference in breastfeeding length</a:t>
            </a:r>
          </a:p>
        </p:txBody>
      </p:sp>
      <p:sp>
        <p:nvSpPr>
          <p:cNvPr id="4" name="Rectangle 2"/>
          <p:cNvSpPr>
            <a:spLocks noChangeArrowheads="1"/>
          </p:cNvSpPr>
          <p:nvPr/>
        </p:nvSpPr>
        <p:spPr bwMode="auto">
          <a:xfrm flipV="1">
            <a:off x="9982936" y="777218"/>
            <a:ext cx="69631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39" b="3864"/>
          <a:stretch/>
        </p:blipFill>
        <p:spPr bwMode="auto">
          <a:xfrm>
            <a:off x="6096000" y="2102781"/>
            <a:ext cx="5973239" cy="42091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6351" y="1471415"/>
            <a:ext cx="4812092" cy="646331"/>
          </a:xfrm>
          <a:prstGeom prst="rect">
            <a:avLst/>
          </a:prstGeom>
          <a:noFill/>
          <a:ln>
            <a:solidFill>
              <a:schemeClr val="tx1"/>
            </a:solidFill>
          </a:ln>
        </p:spPr>
        <p:txBody>
          <a:bodyPr wrap="square" rtlCol="0">
            <a:spAutoFit/>
          </a:bodyPr>
          <a:lstStyle/>
          <a:p>
            <a:pPr algn="ctr"/>
            <a:r>
              <a:rPr lang="en-US" dirty="0"/>
              <a:t>Wilson Rank Sum Test for Breastfeeding Length vs All Forms of Lactation Support</a:t>
            </a:r>
          </a:p>
        </p:txBody>
      </p:sp>
      <p:sp>
        <p:nvSpPr>
          <p:cNvPr id="6" name="TextBox 5"/>
          <p:cNvSpPr txBox="1"/>
          <p:nvPr/>
        </p:nvSpPr>
        <p:spPr>
          <a:xfrm>
            <a:off x="8157526" y="6311900"/>
            <a:ext cx="1850186" cy="369332"/>
          </a:xfrm>
          <a:prstGeom prst="rect">
            <a:avLst/>
          </a:prstGeom>
          <a:noFill/>
        </p:spPr>
        <p:txBody>
          <a:bodyPr wrap="none" rtlCol="0">
            <a:spAutoFit/>
          </a:bodyPr>
          <a:lstStyle/>
          <a:p>
            <a:r>
              <a:rPr lang="en-US"/>
              <a:t>Lactation Support</a:t>
            </a:r>
          </a:p>
        </p:txBody>
      </p:sp>
      <p:sp>
        <p:nvSpPr>
          <p:cNvPr id="13" name="TextBox 12"/>
          <p:cNvSpPr txBox="1"/>
          <p:nvPr/>
        </p:nvSpPr>
        <p:spPr>
          <a:xfrm rot="16200000">
            <a:off x="-396371" y="3839412"/>
            <a:ext cx="1692964" cy="369332"/>
          </a:xfrm>
          <a:prstGeom prst="rect">
            <a:avLst/>
          </a:prstGeom>
          <a:noFill/>
        </p:spPr>
        <p:txBody>
          <a:bodyPr wrap="none" rtlCol="0">
            <a:spAutoFit/>
          </a:bodyPr>
          <a:lstStyle/>
          <a:p>
            <a:r>
              <a:rPr lang="en-US" dirty="0"/>
              <a:t>% breastfeeding</a:t>
            </a:r>
          </a:p>
        </p:txBody>
      </p:sp>
      <p:graphicFrame>
        <p:nvGraphicFramePr>
          <p:cNvPr id="14" name="Chart 13"/>
          <p:cNvGraphicFramePr>
            <a:graphicFrameLocks/>
          </p:cNvGraphicFramePr>
          <p:nvPr>
            <p:extLst/>
          </p:nvPr>
        </p:nvGraphicFramePr>
        <p:xfrm>
          <a:off x="713873" y="2057400"/>
          <a:ext cx="5382125" cy="4254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714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3"/>
            <a:ext cx="10515600" cy="1325563"/>
          </a:xfrm>
        </p:spPr>
        <p:txBody>
          <a:bodyPr>
            <a:normAutofit/>
          </a:bodyPr>
          <a:lstStyle/>
          <a:p>
            <a:pPr algn="ctr"/>
            <a:r>
              <a:rPr lang="en-US" sz="3600" dirty="0"/>
              <a:t>Centering Pregnancy/Parenting on Breastfeeding Length</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29" b="3721"/>
          <a:stretch/>
        </p:blipFill>
        <p:spPr bwMode="auto">
          <a:xfrm>
            <a:off x="6285755" y="2310525"/>
            <a:ext cx="5672496" cy="40081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6351" y="1367522"/>
            <a:ext cx="4812092" cy="646331"/>
          </a:xfrm>
          <a:prstGeom prst="rect">
            <a:avLst/>
          </a:prstGeom>
          <a:noFill/>
          <a:ln>
            <a:solidFill>
              <a:schemeClr val="tx1"/>
            </a:solidFill>
          </a:ln>
        </p:spPr>
        <p:txBody>
          <a:bodyPr wrap="square" rtlCol="0">
            <a:spAutoFit/>
          </a:bodyPr>
          <a:lstStyle/>
          <a:p>
            <a:pPr algn="ctr"/>
            <a:r>
              <a:rPr lang="en-US" dirty="0"/>
              <a:t>Wilson Rank Sum Test for Breastfeeding Length vs Centering Pregnancy/Parenting</a:t>
            </a:r>
          </a:p>
        </p:txBody>
      </p:sp>
      <p:sp>
        <p:nvSpPr>
          <p:cNvPr id="5" name="TextBox 4"/>
          <p:cNvSpPr txBox="1"/>
          <p:nvPr/>
        </p:nvSpPr>
        <p:spPr>
          <a:xfrm>
            <a:off x="7015329" y="6262652"/>
            <a:ext cx="4583114" cy="369332"/>
          </a:xfrm>
          <a:prstGeom prst="rect">
            <a:avLst/>
          </a:prstGeom>
          <a:noFill/>
        </p:spPr>
        <p:txBody>
          <a:bodyPr wrap="none" rtlCol="0">
            <a:spAutoFit/>
          </a:bodyPr>
          <a:lstStyle/>
          <a:p>
            <a:r>
              <a:rPr lang="en-US" dirty="0"/>
              <a:t>Participation in Centering Pregnancy/Parenting</a:t>
            </a:r>
          </a:p>
        </p:txBody>
      </p:sp>
      <p:sp>
        <p:nvSpPr>
          <p:cNvPr id="10" name="TextBox 9"/>
          <p:cNvSpPr txBox="1"/>
          <p:nvPr/>
        </p:nvSpPr>
        <p:spPr>
          <a:xfrm rot="16200000">
            <a:off x="-557947" y="3638226"/>
            <a:ext cx="1696426" cy="369332"/>
          </a:xfrm>
          <a:prstGeom prst="rect">
            <a:avLst/>
          </a:prstGeom>
          <a:noFill/>
        </p:spPr>
        <p:txBody>
          <a:bodyPr wrap="none" rtlCol="0">
            <a:spAutoFit/>
          </a:bodyPr>
          <a:lstStyle/>
          <a:p>
            <a:r>
              <a:rPr lang="en-US" dirty="0"/>
              <a:t>% Breastfeeding</a:t>
            </a:r>
          </a:p>
        </p:txBody>
      </p:sp>
      <p:graphicFrame>
        <p:nvGraphicFramePr>
          <p:cNvPr id="12" name="Chart 11"/>
          <p:cNvGraphicFramePr>
            <a:graphicFrameLocks/>
          </p:cNvGraphicFramePr>
          <p:nvPr>
            <p:extLst>
              <p:ext uri="{D42A27DB-BD31-4B8C-83A1-F6EECF244321}">
                <p14:modId xmlns:p14="http://schemas.microsoft.com/office/powerpoint/2010/main" val="2925022699"/>
              </p:ext>
            </p:extLst>
          </p:nvPr>
        </p:nvGraphicFramePr>
        <p:xfrm>
          <a:off x="488789" y="1801463"/>
          <a:ext cx="5645781" cy="4517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209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6" y="183893"/>
            <a:ext cx="10515600" cy="1325563"/>
          </a:xfrm>
        </p:spPr>
        <p:txBody>
          <a:bodyPr>
            <a:normAutofit/>
          </a:bodyPr>
          <a:lstStyle/>
          <a:p>
            <a:pPr algn="ctr"/>
            <a:r>
              <a:rPr lang="en-US" sz="3200" dirty="0"/>
              <a:t>SELHS Lactation Consultant on Breastfeeding Length</a:t>
            </a:r>
          </a:p>
        </p:txBody>
      </p:sp>
      <p:sp>
        <p:nvSpPr>
          <p:cNvPr id="8" name="TextBox 7"/>
          <p:cNvSpPr txBox="1"/>
          <p:nvPr/>
        </p:nvSpPr>
        <p:spPr>
          <a:xfrm rot="16200000">
            <a:off x="2168778" y="3547610"/>
            <a:ext cx="1696426" cy="369332"/>
          </a:xfrm>
          <a:prstGeom prst="rect">
            <a:avLst/>
          </a:prstGeom>
          <a:noFill/>
        </p:spPr>
        <p:txBody>
          <a:bodyPr wrap="none" rtlCol="0">
            <a:spAutoFit/>
          </a:bodyPr>
          <a:lstStyle/>
          <a:p>
            <a:r>
              <a:rPr lang="en-US" dirty="0"/>
              <a:t>% Breastfeeding</a:t>
            </a:r>
          </a:p>
        </p:txBody>
      </p:sp>
      <p:graphicFrame>
        <p:nvGraphicFramePr>
          <p:cNvPr id="6" name="Chart 5"/>
          <p:cNvGraphicFramePr>
            <a:graphicFrameLocks/>
          </p:cNvGraphicFramePr>
          <p:nvPr>
            <p:extLst>
              <p:ext uri="{D42A27DB-BD31-4B8C-83A1-F6EECF244321}">
                <p14:modId xmlns:p14="http://schemas.microsoft.com/office/powerpoint/2010/main" val="227266650"/>
              </p:ext>
            </p:extLst>
          </p:nvPr>
        </p:nvGraphicFramePr>
        <p:xfrm>
          <a:off x="3467047" y="1641261"/>
          <a:ext cx="5446293" cy="4702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643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32" y="1565553"/>
            <a:ext cx="10515600" cy="1325563"/>
          </a:xfrm>
        </p:spPr>
        <p:txBody>
          <a:bodyPr/>
          <a:lstStyle/>
          <a:p>
            <a:r>
              <a:rPr lang="en-US" b="1" dirty="0"/>
              <a:t>Prenatal Yoga</a:t>
            </a:r>
          </a:p>
        </p:txBody>
      </p:sp>
      <p:sp>
        <p:nvSpPr>
          <p:cNvPr id="3" name="Content Placeholder 2"/>
          <p:cNvSpPr>
            <a:spLocks noGrp="1"/>
          </p:cNvSpPr>
          <p:nvPr>
            <p:ph idx="1"/>
          </p:nvPr>
        </p:nvSpPr>
        <p:spPr>
          <a:xfrm>
            <a:off x="982577" y="3244431"/>
            <a:ext cx="5373130" cy="4351338"/>
          </a:xfrm>
        </p:spPr>
        <p:txBody>
          <a:bodyPr>
            <a:noAutofit/>
          </a:bodyPr>
          <a:lstStyle/>
          <a:p>
            <a:pPr marL="0" indent="0" algn="ctr">
              <a:buNone/>
            </a:pPr>
            <a:r>
              <a:rPr lang="en-US" sz="2400" dirty="0">
                <a:latin typeface="Aharoni" panose="02010803020104030203" pitchFamily="2" charset="-79"/>
                <a:cs typeface="Aharoni" panose="02010803020104030203" pitchFamily="2" charset="-79"/>
              </a:rPr>
              <a:t>A partnership with a yoga studio next door to our health center (West End Yoga) for prenatal and ‘Mommy and Me’ yoga classes</a:t>
            </a:r>
          </a:p>
          <a:p>
            <a:pPr marL="0" indent="0">
              <a:buNone/>
            </a:pPr>
            <a:endParaRPr lang="en-US" sz="2400" dirty="0"/>
          </a:p>
        </p:txBody>
      </p:sp>
      <p:sp>
        <p:nvSpPr>
          <p:cNvPr id="4" name="Rectangle 3"/>
          <p:cNvSpPr/>
          <p:nvPr/>
        </p:nvSpPr>
        <p:spPr>
          <a:xfrm>
            <a:off x="1933832" y="1845276"/>
            <a:ext cx="3173627" cy="7661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west end yoga lancaster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833" y="1692984"/>
            <a:ext cx="3931336" cy="3102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13636" y="1629814"/>
            <a:ext cx="4077730" cy="32292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341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rcRect l="15179" t="34920" r="20719" b="32006"/>
          <a:stretch/>
        </p:blipFill>
        <p:spPr>
          <a:xfrm>
            <a:off x="5967686" y="3487945"/>
            <a:ext cx="5070763" cy="2616294"/>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816" t="33874" r="24535" b="33814"/>
          <a:stretch/>
        </p:blipFill>
        <p:spPr>
          <a:xfrm>
            <a:off x="4011827" y="636455"/>
            <a:ext cx="3769009" cy="25033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6749" y="463297"/>
            <a:ext cx="2171700" cy="2552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28" y="549875"/>
            <a:ext cx="2124075" cy="26765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950" y="3999281"/>
            <a:ext cx="4787876" cy="1866639"/>
          </a:xfrm>
          <a:prstGeom prst="rect">
            <a:avLst/>
          </a:prstGeom>
        </p:spPr>
      </p:pic>
    </p:spTree>
    <p:extLst>
      <p:ext uri="{BB962C8B-B14F-4D97-AF65-F5344CB8AC3E}">
        <p14:creationId xmlns:p14="http://schemas.microsoft.com/office/powerpoint/2010/main" val="1364199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017"/>
            <a:ext cx="10515600" cy="1325563"/>
          </a:xfrm>
        </p:spPr>
        <p:txBody>
          <a:bodyPr/>
          <a:lstStyle/>
          <a:p>
            <a:r>
              <a:rPr lang="en-US" dirty="0"/>
              <a:t>Prenatal Yoga at SELHS</a:t>
            </a:r>
          </a:p>
        </p:txBody>
      </p:sp>
      <p:sp>
        <p:nvSpPr>
          <p:cNvPr id="4" name="Rectangle 3"/>
          <p:cNvSpPr/>
          <p:nvPr/>
        </p:nvSpPr>
        <p:spPr>
          <a:xfrm>
            <a:off x="766119" y="596621"/>
            <a:ext cx="5469924" cy="7743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3398" y="2190771"/>
            <a:ext cx="3461953" cy="3336324"/>
          </a:xfrm>
          <a:prstGeom prst="ellipse">
            <a:avLst/>
          </a:prstGeom>
          <a:noFill/>
          <a:ln w="38100">
            <a:solidFill>
              <a:srgbClr val="90DD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08387" y="2190771"/>
            <a:ext cx="3461953" cy="3336324"/>
          </a:xfrm>
          <a:prstGeom prst="ellipse">
            <a:avLst/>
          </a:prstGeom>
          <a:noFill/>
          <a:ln w="38100">
            <a:solidFill>
              <a:srgbClr val="803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83376" y="2190771"/>
            <a:ext cx="3461953" cy="3336324"/>
          </a:xfrm>
          <a:prstGeom prst="ellipse">
            <a:avLst/>
          </a:prstGeom>
          <a:noFill/>
          <a:ln w="38100">
            <a:solidFill>
              <a:srgbClr val="90DD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0633" y="3064902"/>
            <a:ext cx="2967479" cy="584775"/>
          </a:xfrm>
          <a:prstGeom prst="rect">
            <a:avLst/>
          </a:prstGeom>
          <a:noFill/>
        </p:spPr>
        <p:txBody>
          <a:bodyPr wrap="none" rtlCol="0">
            <a:spAutoFit/>
          </a:bodyPr>
          <a:lstStyle/>
          <a:p>
            <a:r>
              <a:rPr lang="en-US" sz="3200" b="1" dirty="0">
                <a:latin typeface="Aharoni" panose="02010803020104030203" pitchFamily="2" charset="-79"/>
                <a:cs typeface="Aharoni" panose="02010803020104030203" pitchFamily="2" charset="-79"/>
              </a:rPr>
              <a:t>Cultural Issues</a:t>
            </a:r>
          </a:p>
        </p:txBody>
      </p:sp>
      <p:sp>
        <p:nvSpPr>
          <p:cNvPr id="10" name="TextBox 9"/>
          <p:cNvSpPr txBox="1"/>
          <p:nvPr/>
        </p:nvSpPr>
        <p:spPr>
          <a:xfrm>
            <a:off x="896374" y="3649677"/>
            <a:ext cx="2735996" cy="1200329"/>
          </a:xfrm>
          <a:prstGeom prst="rect">
            <a:avLst/>
          </a:prstGeom>
          <a:noFill/>
        </p:spPr>
        <p:txBody>
          <a:bodyPr wrap="square" rtlCol="0">
            <a:spAutoFit/>
          </a:bodyPr>
          <a:lstStyle/>
          <a:p>
            <a:pPr algn="ctr"/>
            <a:r>
              <a:rPr lang="en-US" dirty="0"/>
              <a:t>Most of our international patients do not recognize yoga as “self care” or valued method as exercise.</a:t>
            </a:r>
          </a:p>
        </p:txBody>
      </p:sp>
      <p:sp>
        <p:nvSpPr>
          <p:cNvPr id="11" name="TextBox 10"/>
          <p:cNvSpPr txBox="1"/>
          <p:nvPr/>
        </p:nvSpPr>
        <p:spPr>
          <a:xfrm>
            <a:off x="4486424" y="3064902"/>
            <a:ext cx="3219151" cy="584775"/>
          </a:xfrm>
          <a:prstGeom prst="rect">
            <a:avLst/>
          </a:prstGeom>
          <a:noFill/>
        </p:spPr>
        <p:txBody>
          <a:bodyPr wrap="none" rtlCol="0">
            <a:spAutoFit/>
          </a:bodyPr>
          <a:lstStyle/>
          <a:p>
            <a:r>
              <a:rPr lang="en-US" sz="3200" b="1" dirty="0">
                <a:latin typeface="Aharoni" panose="02010803020104030203" pitchFamily="2" charset="-79"/>
                <a:cs typeface="Aharoni" panose="02010803020104030203" pitchFamily="2" charset="-79"/>
              </a:rPr>
              <a:t>Religious Issues</a:t>
            </a:r>
          </a:p>
        </p:txBody>
      </p:sp>
      <p:sp>
        <p:nvSpPr>
          <p:cNvPr id="12" name="TextBox 11"/>
          <p:cNvSpPr txBox="1"/>
          <p:nvPr/>
        </p:nvSpPr>
        <p:spPr>
          <a:xfrm>
            <a:off x="4547285" y="3665056"/>
            <a:ext cx="3097427" cy="1200329"/>
          </a:xfrm>
          <a:prstGeom prst="rect">
            <a:avLst/>
          </a:prstGeom>
          <a:noFill/>
        </p:spPr>
        <p:txBody>
          <a:bodyPr wrap="square" rtlCol="0">
            <a:spAutoFit/>
          </a:bodyPr>
          <a:lstStyle/>
          <a:p>
            <a:pPr algn="ctr"/>
            <a:r>
              <a:rPr lang="en-US" dirty="0"/>
              <a:t>Patients reported being suspicious and uncomfortable with spiritual themes present in practice of yoga.</a:t>
            </a:r>
          </a:p>
        </p:txBody>
      </p:sp>
      <p:sp>
        <p:nvSpPr>
          <p:cNvPr id="13" name="TextBox 12"/>
          <p:cNvSpPr txBox="1"/>
          <p:nvPr/>
        </p:nvSpPr>
        <p:spPr>
          <a:xfrm>
            <a:off x="8514156" y="3080281"/>
            <a:ext cx="2600392" cy="584775"/>
          </a:xfrm>
          <a:prstGeom prst="rect">
            <a:avLst/>
          </a:prstGeom>
          <a:noFill/>
        </p:spPr>
        <p:txBody>
          <a:bodyPr wrap="none" rtlCol="0">
            <a:spAutoFit/>
          </a:bodyPr>
          <a:lstStyle/>
          <a:p>
            <a:r>
              <a:rPr lang="en-US" sz="3200" b="1" dirty="0">
                <a:latin typeface="Aharoni" panose="02010803020104030203" pitchFamily="2" charset="-79"/>
                <a:cs typeface="Aharoni" panose="02010803020104030203" pitchFamily="2" charset="-79"/>
              </a:rPr>
              <a:t>Social Issues</a:t>
            </a:r>
          </a:p>
        </p:txBody>
      </p:sp>
      <p:sp>
        <p:nvSpPr>
          <p:cNvPr id="14" name="Rectangle 13"/>
          <p:cNvSpPr/>
          <p:nvPr/>
        </p:nvSpPr>
        <p:spPr>
          <a:xfrm>
            <a:off x="8583357" y="3665055"/>
            <a:ext cx="2531191" cy="1200329"/>
          </a:xfrm>
          <a:prstGeom prst="rect">
            <a:avLst/>
          </a:prstGeom>
        </p:spPr>
        <p:txBody>
          <a:bodyPr wrap="square">
            <a:spAutoFit/>
          </a:bodyPr>
          <a:lstStyle/>
          <a:p>
            <a:pPr algn="ctr"/>
            <a:r>
              <a:rPr lang="en-US" dirty="0"/>
              <a:t>Patients could not find babysitter, time off work, or motivation to attend studio classes.</a:t>
            </a:r>
          </a:p>
        </p:txBody>
      </p:sp>
    </p:spTree>
    <p:extLst>
      <p:ext uri="{BB962C8B-B14F-4D97-AF65-F5344CB8AC3E}">
        <p14:creationId xmlns:p14="http://schemas.microsoft.com/office/powerpoint/2010/main" val="1199299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10" y="1790452"/>
            <a:ext cx="4374293" cy="723148"/>
          </a:xfrm>
        </p:spPr>
        <p:txBody>
          <a:bodyPr>
            <a:normAutofit fontScale="90000"/>
          </a:bodyPr>
          <a:lstStyle/>
          <a:p>
            <a:r>
              <a:rPr lang="en-US" b="1" dirty="0"/>
              <a:t>Birth Doula Services</a:t>
            </a:r>
          </a:p>
        </p:txBody>
      </p:sp>
      <p:sp>
        <p:nvSpPr>
          <p:cNvPr id="3" name="Content Placeholder 2"/>
          <p:cNvSpPr>
            <a:spLocks noGrp="1"/>
          </p:cNvSpPr>
          <p:nvPr>
            <p:ph idx="1"/>
          </p:nvPr>
        </p:nvSpPr>
        <p:spPr>
          <a:xfrm>
            <a:off x="845189" y="3278659"/>
            <a:ext cx="6335332" cy="2319873"/>
          </a:xfrm>
        </p:spPr>
        <p:txBody>
          <a:bodyPr>
            <a:normAutofit/>
          </a:bodyPr>
          <a:lstStyle/>
          <a:p>
            <a:pPr marL="0" indent="0" algn="ctr">
              <a:buNone/>
            </a:pPr>
            <a:r>
              <a:rPr lang="en-US" sz="2400" dirty="0">
                <a:latin typeface="Aharoni" panose="02010803020104030203" pitchFamily="2" charset="-79"/>
                <a:cs typeface="Aharoni" panose="02010803020104030203" pitchFamily="2" charset="-79"/>
              </a:rPr>
              <a:t>Hands on, continuous birth support, offered to patients at </a:t>
            </a:r>
            <a:r>
              <a:rPr lang="en-US" sz="2400" dirty="0" err="1">
                <a:latin typeface="Aharoni" panose="02010803020104030203" pitchFamily="2" charset="-79"/>
                <a:cs typeface="Aharoni" panose="02010803020104030203" pitchFamily="2" charset="-79"/>
              </a:rPr>
              <a:t>SouthEast</a:t>
            </a:r>
            <a:r>
              <a:rPr lang="en-US" sz="2400" dirty="0">
                <a:latin typeface="Aharoni" panose="02010803020104030203" pitchFamily="2" charset="-79"/>
                <a:cs typeface="Aharoni" panose="02010803020104030203" pitchFamily="2" charset="-79"/>
              </a:rPr>
              <a:t> Lancaster Health Services when they deliver at Women and Babies Hospital</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u="sng" dirty="0"/>
          </a:p>
          <a:p>
            <a:pPr marL="0" indent="0" algn="ctr">
              <a:buNone/>
            </a:pPr>
            <a:endParaRPr lang="en-US" u="sng"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77" t="14644" r="24919" b="14451"/>
          <a:stretch/>
        </p:blipFill>
        <p:spPr>
          <a:xfrm>
            <a:off x="7877694" y="1182247"/>
            <a:ext cx="3169247" cy="4503021"/>
          </a:xfrm>
          <a:prstGeom prst="rect">
            <a:avLst/>
          </a:prstGeom>
        </p:spPr>
      </p:pic>
      <p:sp>
        <p:nvSpPr>
          <p:cNvPr id="6" name="Rectangle 5"/>
          <p:cNvSpPr/>
          <p:nvPr/>
        </p:nvSpPr>
        <p:spPr>
          <a:xfrm>
            <a:off x="1825710" y="1829859"/>
            <a:ext cx="4245576" cy="6837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83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71" y="810649"/>
            <a:ext cx="7325498" cy="5436973"/>
          </a:xfrm>
        </p:spPr>
        <p:txBody>
          <a:bodyPr>
            <a:normAutofit/>
          </a:bodyPr>
          <a:lstStyle/>
          <a:p>
            <a:pPr marL="0" indent="0">
              <a:buNone/>
            </a:pPr>
            <a:endParaRPr lang="en-US" dirty="0"/>
          </a:p>
          <a:p>
            <a:r>
              <a:rPr lang="en-US" dirty="0"/>
              <a:t>Our two main sites - North Arch Street and South Duke Street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err="1"/>
              <a:t>Philhaven</a:t>
            </a:r>
            <a:r>
              <a:rPr lang="en-US" dirty="0"/>
              <a:t> and </a:t>
            </a:r>
            <a:r>
              <a:rPr lang="en-US" dirty="0" err="1"/>
              <a:t>SouthEast</a:t>
            </a:r>
            <a:r>
              <a:rPr lang="en-US" dirty="0"/>
              <a:t> Lancaster Health Services Center for Integrated Healthcare</a:t>
            </a:r>
          </a:p>
          <a:p>
            <a:pPr marL="0" indent="0" algn="ctr">
              <a:buNone/>
            </a:pPr>
            <a:endParaRPr lang="en-US" dirty="0"/>
          </a:p>
          <a:p>
            <a:pPr marL="0" indent="0" algn="ctr">
              <a:buNone/>
            </a:pP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1032" name="Picture 8" descr="Image result for southeast lancaster health services duke 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4645" y="442828"/>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outheast lancaster health services arch str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645" y="4423115"/>
            <a:ext cx="2428876" cy="18245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outheast lancaster health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153" y="2727664"/>
            <a:ext cx="2686050" cy="16954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74645" y="442828"/>
            <a:ext cx="2428875" cy="18764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8153" y="2732061"/>
            <a:ext cx="2691500" cy="16866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74645" y="4423116"/>
            <a:ext cx="2428875" cy="18245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362" y="442828"/>
            <a:ext cx="3004349" cy="461665"/>
          </a:xfrm>
          <a:prstGeom prst="rect">
            <a:avLst/>
          </a:prstGeom>
          <a:noFill/>
        </p:spPr>
        <p:txBody>
          <a:bodyPr wrap="none" rtlCol="0">
            <a:spAutoFit/>
          </a:bodyPr>
          <a:lstStyle/>
          <a:p>
            <a:r>
              <a:rPr lang="en-US" sz="2400" b="1">
                <a:latin typeface="Aharoni" panose="02010803020104030203" pitchFamily="2" charset="-79"/>
                <a:cs typeface="Aharoni" panose="02010803020104030203" pitchFamily="2" charset="-79"/>
              </a:rPr>
              <a:t>We have five sites: </a:t>
            </a:r>
            <a:endParaRPr lang="en-US" sz="2400" b="1" dirty="0">
              <a:latin typeface="Aharoni" panose="02010803020104030203" pitchFamily="2" charset="-79"/>
              <a:cs typeface="Aharoni" panose="02010803020104030203" pitchFamily="2" charset="-79"/>
            </a:endParaRPr>
          </a:p>
        </p:txBody>
      </p:sp>
      <p:sp>
        <p:nvSpPr>
          <p:cNvPr id="2" name="TextBox 1"/>
          <p:cNvSpPr txBox="1"/>
          <p:nvPr/>
        </p:nvSpPr>
        <p:spPr>
          <a:xfrm>
            <a:off x="4044005" y="2843599"/>
            <a:ext cx="804167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A medical office inside of the Bright Side Opportunities Center and Reynolds Middle School - both of which act as a hub for refugee families new to the U.S. </a:t>
            </a:r>
          </a:p>
        </p:txBody>
      </p:sp>
    </p:spTree>
    <p:extLst>
      <p:ext uri="{BB962C8B-B14F-4D97-AF65-F5344CB8AC3E}">
        <p14:creationId xmlns:p14="http://schemas.microsoft.com/office/powerpoint/2010/main" val="3514281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643" y="444843"/>
            <a:ext cx="10437341" cy="5840627"/>
          </a:xfrm>
        </p:spPr>
        <p:txBody>
          <a:bodyPr>
            <a:normAutofit fontScale="85000" lnSpcReduction="20000"/>
          </a:bodyPr>
          <a:lstStyle/>
          <a:p>
            <a:pPr marL="0" indent="0">
              <a:buNone/>
            </a:pPr>
            <a:endParaRPr lang="en-US" u="sng" dirty="0"/>
          </a:p>
          <a:p>
            <a:pPr marL="0" indent="0">
              <a:buNone/>
            </a:pPr>
            <a:r>
              <a:rPr lang="en-US" u="sng" dirty="0"/>
              <a:t>Continuous Labor and Delivery Support</a:t>
            </a:r>
          </a:p>
          <a:p>
            <a:pPr marL="0" indent="0">
              <a:buNone/>
            </a:pPr>
            <a:endParaRPr lang="en-US" u="sng" dirty="0"/>
          </a:p>
          <a:p>
            <a:pPr marL="0" indent="0">
              <a:buNone/>
            </a:pPr>
            <a:r>
              <a:rPr lang="en-US" dirty="0"/>
              <a:t>Published data indicates that one of </a:t>
            </a:r>
            <a:r>
              <a:rPr lang="en-US" b="1" i="1" dirty="0"/>
              <a:t>the most effective tools to improve labor and delivery outcomes is the continuous presence of support personnel, such as a doula</a:t>
            </a:r>
            <a:r>
              <a:rPr lang="en-US" dirty="0"/>
              <a:t>. </a:t>
            </a:r>
          </a:p>
          <a:p>
            <a:pPr marL="0" indent="0">
              <a:buNone/>
            </a:pPr>
            <a:endParaRPr lang="en-US" dirty="0"/>
          </a:p>
          <a:p>
            <a:pPr marL="0" indent="0">
              <a:buNone/>
            </a:pPr>
            <a:endParaRPr lang="en-US" dirty="0"/>
          </a:p>
          <a:p>
            <a:pPr marL="0" indent="0">
              <a:buNone/>
            </a:pPr>
            <a:r>
              <a:rPr lang="en-US" dirty="0"/>
              <a:t>A Cochrane meta-analysis of 12 trials and more than 15,000 women demonstrated that the presence of continuous one-on-one support during labor and delivery was associated with improved patient satisfaction and a statistically significant reduction in the rate of cesarean delivery.* Given that there are no associated measurable harms, this resource is probably underutilized.</a:t>
            </a:r>
          </a:p>
          <a:p>
            <a:endParaRPr lang="en-US" dirty="0"/>
          </a:p>
          <a:p>
            <a:endParaRPr lang="en-US" dirty="0"/>
          </a:p>
          <a:p>
            <a:pPr marL="0" indent="0">
              <a:buNone/>
            </a:pPr>
            <a:endParaRPr lang="en-US" sz="1500" dirty="0"/>
          </a:p>
          <a:p>
            <a:pPr marL="0" indent="0">
              <a:buNone/>
            </a:pPr>
            <a:r>
              <a:rPr lang="en-US" sz="1500" dirty="0"/>
              <a:t>*</a:t>
            </a:r>
            <a:r>
              <a:rPr lang="en-US" sz="1500" dirty="0" err="1"/>
              <a:t>Hodnett</a:t>
            </a:r>
            <a:r>
              <a:rPr lang="en-US" sz="1500" dirty="0"/>
              <a:t> ED, Gates S, </a:t>
            </a:r>
            <a:r>
              <a:rPr lang="en-US" sz="1500" dirty="0" err="1"/>
              <a:t>Hofmeyr</a:t>
            </a:r>
            <a:r>
              <a:rPr lang="en-US" sz="1500" dirty="0"/>
              <a:t> GJ, </a:t>
            </a:r>
            <a:r>
              <a:rPr lang="en-US" sz="1500" dirty="0" err="1"/>
              <a:t>Sakala</a:t>
            </a:r>
            <a:r>
              <a:rPr lang="en-US" sz="1500" dirty="0"/>
              <a:t> C. Continuous support for women during childbirth. Cochrane Database of Systematic Reviews 2013, Issue 7. Art. No.: CD003766. DOI: 10.1002/14651858.CD003766.pub5</a:t>
            </a:r>
          </a:p>
          <a:p>
            <a:endParaRPr lang="en-US" dirty="0"/>
          </a:p>
        </p:txBody>
      </p:sp>
    </p:spTree>
    <p:extLst>
      <p:ext uri="{BB962C8B-B14F-4D97-AF65-F5344CB8AC3E}">
        <p14:creationId xmlns:p14="http://schemas.microsoft.com/office/powerpoint/2010/main" val="3355805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099" y="2715226"/>
            <a:ext cx="3346746" cy="3372490"/>
          </a:xfrm>
          <a:prstGeom prst="rect">
            <a:avLst/>
          </a:prstGeom>
        </p:spPr>
      </p:pic>
      <p:sp>
        <p:nvSpPr>
          <p:cNvPr id="6" name="Oval 5"/>
          <p:cNvSpPr/>
          <p:nvPr/>
        </p:nvSpPr>
        <p:spPr>
          <a:xfrm>
            <a:off x="8084996" y="2857309"/>
            <a:ext cx="3102196" cy="30986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76850" y="1629713"/>
            <a:ext cx="2446638" cy="1477328"/>
          </a:xfrm>
          <a:prstGeom prst="rect">
            <a:avLst/>
          </a:prstGeom>
        </p:spPr>
        <p:txBody>
          <a:bodyPr wrap="square">
            <a:spAutoFit/>
          </a:bodyPr>
          <a:lstStyle/>
          <a:p>
            <a:pPr algn="ctr"/>
            <a:r>
              <a:rPr lang="en-US" dirty="0"/>
              <a:t>Were more likely to give birth ’spontaneously’ (i.e. give birth with neither caesarean nor vacuum nor forceps)</a:t>
            </a:r>
          </a:p>
        </p:txBody>
      </p:sp>
      <p:sp>
        <p:nvSpPr>
          <p:cNvPr id="11" name="Oval 10"/>
          <p:cNvSpPr/>
          <p:nvPr/>
        </p:nvSpPr>
        <p:spPr>
          <a:xfrm>
            <a:off x="4954424" y="807308"/>
            <a:ext cx="2314833" cy="221597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35684" y="1453632"/>
            <a:ext cx="1952312" cy="923330"/>
          </a:xfrm>
          <a:prstGeom prst="rect">
            <a:avLst/>
          </a:prstGeom>
        </p:spPr>
        <p:txBody>
          <a:bodyPr wrap="square">
            <a:spAutoFit/>
          </a:bodyPr>
          <a:lstStyle/>
          <a:p>
            <a:pPr algn="ctr"/>
            <a:r>
              <a:rPr lang="en-US" dirty="0"/>
              <a:t>Were less likely to use pain medications</a:t>
            </a:r>
          </a:p>
        </p:txBody>
      </p:sp>
      <p:sp>
        <p:nvSpPr>
          <p:cNvPr id="13" name="Oval 12"/>
          <p:cNvSpPr/>
          <p:nvPr/>
        </p:nvSpPr>
        <p:spPr>
          <a:xfrm>
            <a:off x="8443784" y="444841"/>
            <a:ext cx="1985319" cy="187822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18181" y="1060788"/>
            <a:ext cx="1836524" cy="646331"/>
          </a:xfrm>
          <a:prstGeom prst="rect">
            <a:avLst/>
          </a:prstGeom>
        </p:spPr>
        <p:txBody>
          <a:bodyPr wrap="square">
            <a:spAutoFit/>
          </a:bodyPr>
          <a:lstStyle/>
          <a:p>
            <a:pPr algn="ctr"/>
            <a:r>
              <a:rPr lang="en-US" dirty="0"/>
              <a:t>Had slightly shorter labors</a:t>
            </a:r>
          </a:p>
        </p:txBody>
      </p:sp>
      <p:sp>
        <p:nvSpPr>
          <p:cNvPr id="16" name="Rectangle 15"/>
          <p:cNvSpPr/>
          <p:nvPr/>
        </p:nvSpPr>
        <p:spPr>
          <a:xfrm>
            <a:off x="383045" y="348906"/>
            <a:ext cx="4697953" cy="307777"/>
          </a:xfrm>
          <a:prstGeom prst="rect">
            <a:avLst/>
          </a:prstGeom>
        </p:spPr>
        <p:txBody>
          <a:bodyPr wrap="none">
            <a:spAutoFit/>
          </a:bodyPr>
          <a:lstStyle/>
          <a:p>
            <a:r>
              <a:rPr lang="en-US" sz="1400" b="1" dirty="0"/>
              <a:t>Women in the study who received continuous labor support:</a:t>
            </a:r>
          </a:p>
        </p:txBody>
      </p:sp>
      <p:sp>
        <p:nvSpPr>
          <p:cNvPr id="17" name="Oval 16"/>
          <p:cNvSpPr/>
          <p:nvPr/>
        </p:nvSpPr>
        <p:spPr>
          <a:xfrm>
            <a:off x="4497859" y="3575222"/>
            <a:ext cx="2771398" cy="2586681"/>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03870" y="1037966"/>
            <a:ext cx="2817341" cy="261551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10812" y="4279124"/>
            <a:ext cx="2545492" cy="1200329"/>
          </a:xfrm>
          <a:prstGeom prst="rect">
            <a:avLst/>
          </a:prstGeom>
        </p:spPr>
        <p:txBody>
          <a:bodyPr wrap="square">
            <a:spAutoFit/>
          </a:bodyPr>
          <a:lstStyle/>
          <a:p>
            <a:pPr algn="ctr"/>
            <a:r>
              <a:rPr lang="en-US" dirty="0"/>
              <a:t>Delivered babies that were less likely to have low five-minute </a:t>
            </a:r>
          </a:p>
          <a:p>
            <a:pPr algn="ctr"/>
            <a:r>
              <a:rPr lang="en-US" dirty="0"/>
              <a:t>Apgar scores </a:t>
            </a:r>
          </a:p>
        </p:txBody>
      </p:sp>
      <p:sp>
        <p:nvSpPr>
          <p:cNvPr id="20" name="Oval 19"/>
          <p:cNvSpPr/>
          <p:nvPr/>
        </p:nvSpPr>
        <p:spPr>
          <a:xfrm>
            <a:off x="1346251" y="4266336"/>
            <a:ext cx="2125363" cy="191941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18382" y="4868562"/>
            <a:ext cx="1981099" cy="923330"/>
          </a:xfrm>
          <a:prstGeom prst="rect">
            <a:avLst/>
          </a:prstGeom>
          <a:noFill/>
        </p:spPr>
        <p:txBody>
          <a:bodyPr wrap="square" rtlCol="0">
            <a:spAutoFit/>
          </a:bodyPr>
          <a:lstStyle/>
          <a:p>
            <a:pPr algn="ctr"/>
            <a:r>
              <a:rPr lang="en-US" dirty="0"/>
              <a:t>More satisfied with their experience overall</a:t>
            </a:r>
          </a:p>
        </p:txBody>
      </p:sp>
    </p:spTree>
    <p:extLst>
      <p:ext uri="{BB962C8B-B14F-4D97-AF65-F5344CB8AC3E}">
        <p14:creationId xmlns:p14="http://schemas.microsoft.com/office/powerpoint/2010/main" val="366994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234" y="1403345"/>
            <a:ext cx="3769326" cy="1141160"/>
          </a:xfrm>
        </p:spPr>
        <p:txBody>
          <a:bodyPr/>
          <a:lstStyle/>
          <a:p>
            <a:r>
              <a:rPr lang="en-US" dirty="0"/>
              <a:t>Doulas at SELHS</a:t>
            </a:r>
          </a:p>
        </p:txBody>
      </p:sp>
      <p:sp>
        <p:nvSpPr>
          <p:cNvPr id="3" name="Content Placeholder 2"/>
          <p:cNvSpPr>
            <a:spLocks noGrp="1"/>
          </p:cNvSpPr>
          <p:nvPr>
            <p:ph idx="1"/>
          </p:nvPr>
        </p:nvSpPr>
        <p:spPr>
          <a:xfrm>
            <a:off x="500449" y="2913624"/>
            <a:ext cx="6423451" cy="2940908"/>
          </a:xfrm>
        </p:spPr>
        <p:txBody>
          <a:bodyPr>
            <a:normAutofit/>
          </a:bodyPr>
          <a:lstStyle/>
          <a:p>
            <a:r>
              <a:rPr lang="en-US" dirty="0"/>
              <a:t>Doulas attended 34 births over one year period – free of cost to the patient</a:t>
            </a:r>
          </a:p>
          <a:p>
            <a:endParaRPr lang="en-US" dirty="0"/>
          </a:p>
          <a:p>
            <a:r>
              <a:rPr lang="en-US" dirty="0"/>
              <a:t>Worked with patients from 14 different countries</a:t>
            </a:r>
          </a:p>
          <a:p>
            <a:endParaRPr lang="en-US" dirty="0"/>
          </a:p>
          <a:p>
            <a:endParaRPr lang="en-US" dirty="0"/>
          </a:p>
          <a:p>
            <a:endParaRPr 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943" t="-440" r="4943"/>
          <a:stretch/>
        </p:blipFill>
        <p:spPr>
          <a:xfrm>
            <a:off x="7168193" y="917642"/>
            <a:ext cx="4366838" cy="4867159"/>
          </a:xfrm>
          <a:prstGeom prst="rect">
            <a:avLst/>
          </a:prstGeom>
        </p:spPr>
      </p:pic>
      <p:sp>
        <p:nvSpPr>
          <p:cNvPr id="6" name="Rectangle 5"/>
          <p:cNvSpPr/>
          <p:nvPr/>
        </p:nvSpPr>
        <p:spPr>
          <a:xfrm>
            <a:off x="1469865" y="1479654"/>
            <a:ext cx="4020065" cy="873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79514" y="847913"/>
            <a:ext cx="4544196" cy="500661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358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368"/>
            <a:ext cx="10515600" cy="1325563"/>
          </a:xfrm>
        </p:spPr>
        <p:txBody>
          <a:bodyPr/>
          <a:lstStyle/>
          <a:p>
            <a:r>
              <a:rPr lang="en-US" dirty="0"/>
              <a:t>How Doulas paired with patients:</a:t>
            </a:r>
          </a:p>
        </p:txBody>
      </p:sp>
      <p:sp>
        <p:nvSpPr>
          <p:cNvPr id="3" name="Content Placeholder 2"/>
          <p:cNvSpPr>
            <a:spLocks noGrp="1"/>
          </p:cNvSpPr>
          <p:nvPr>
            <p:ph idx="1"/>
          </p:nvPr>
        </p:nvSpPr>
        <p:spPr>
          <a:xfrm>
            <a:off x="838200" y="1611442"/>
            <a:ext cx="5925065" cy="4351338"/>
          </a:xfrm>
        </p:spPr>
        <p:txBody>
          <a:bodyPr>
            <a:normAutofit fontScale="77500" lnSpcReduction="20000"/>
          </a:bodyPr>
          <a:lstStyle/>
          <a:p>
            <a:pPr marL="514350" indent="-514350">
              <a:buFont typeface="+mj-lt"/>
              <a:buAutoNum type="arabicPeriod"/>
            </a:pPr>
            <a:r>
              <a:rPr lang="en-US" dirty="0"/>
              <a:t>Provider flagged high risk patient in need of support and connected them to doula services</a:t>
            </a:r>
          </a:p>
          <a:p>
            <a:pPr marL="514350" indent="-514350">
              <a:buFont typeface="+mj-lt"/>
              <a:buAutoNum type="arabicPeriod"/>
            </a:pPr>
            <a:endParaRPr lang="en-US" dirty="0"/>
          </a:p>
          <a:p>
            <a:pPr marL="514350" indent="-514350">
              <a:buFont typeface="+mj-lt"/>
              <a:buAutoNum type="arabicPeriod"/>
            </a:pPr>
            <a:r>
              <a:rPr lang="en-US" dirty="0"/>
              <a:t>Doulas present at </a:t>
            </a:r>
            <a:r>
              <a:rPr lang="en-US" dirty="0" err="1"/>
              <a:t>CenteringPregnancy</a:t>
            </a:r>
            <a:r>
              <a:rPr lang="en-US" dirty="0">
                <a:cs typeface="Times New Roman" panose="02020603050405020304" pitchFamily="18" charset="0"/>
              </a:rPr>
              <a:t>® </a:t>
            </a:r>
            <a:r>
              <a:rPr lang="en-US" dirty="0"/>
              <a:t>groups and review hands on pain relief techniques</a:t>
            </a:r>
          </a:p>
          <a:p>
            <a:pPr marL="514350" indent="-514350">
              <a:buFont typeface="+mj-lt"/>
              <a:buAutoNum type="arabicPeriod"/>
            </a:pPr>
            <a:endParaRPr lang="en-US" dirty="0"/>
          </a:p>
          <a:p>
            <a:pPr marL="514350" indent="-514350">
              <a:buFont typeface="+mj-lt"/>
              <a:buAutoNum type="arabicPeriod"/>
            </a:pPr>
            <a:r>
              <a:rPr lang="en-US" dirty="0"/>
              <a:t>Doula services include: meeting twice prenatally, on call starting at 37 weeks until the baby was born, and one postpartum visit </a:t>
            </a:r>
          </a:p>
          <a:p>
            <a:pPr marL="514350" indent="-514350">
              <a:buFont typeface="+mj-lt"/>
              <a:buAutoNum type="arabicPeriod"/>
            </a:pPr>
            <a:endParaRPr lang="en-US" dirty="0"/>
          </a:p>
          <a:p>
            <a:pPr marL="514350" indent="-514350">
              <a:buFont typeface="+mj-lt"/>
              <a:buAutoNum type="arabicPeriod"/>
            </a:pPr>
            <a:r>
              <a:rPr lang="en-US" dirty="0"/>
              <a:t>Doulas meet in patients home if they are comfortable hosting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905" y="2152403"/>
            <a:ext cx="4311364" cy="2716159"/>
          </a:xfrm>
          <a:prstGeom prst="rect">
            <a:avLst/>
          </a:prstGeom>
        </p:spPr>
      </p:pic>
    </p:spTree>
    <p:extLst>
      <p:ext uri="{BB962C8B-B14F-4D97-AF65-F5344CB8AC3E}">
        <p14:creationId xmlns:p14="http://schemas.microsoft.com/office/powerpoint/2010/main" val="1297914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553" y="1883240"/>
            <a:ext cx="4292397" cy="2969740"/>
          </a:xfrm>
          <a:prstGeom prst="rect">
            <a:avLst/>
          </a:prstGeom>
        </p:spPr>
      </p:pic>
      <p:sp>
        <p:nvSpPr>
          <p:cNvPr id="12" name="Rectangle 11"/>
          <p:cNvSpPr/>
          <p:nvPr/>
        </p:nvSpPr>
        <p:spPr>
          <a:xfrm>
            <a:off x="5511113" y="1534169"/>
            <a:ext cx="6096000" cy="4324261"/>
          </a:xfrm>
          <a:prstGeom prst="rect">
            <a:avLst/>
          </a:prstGeom>
        </p:spPr>
        <p:txBody>
          <a:bodyPr>
            <a:spAutoFit/>
          </a:bodyPr>
          <a:lstStyle/>
          <a:p>
            <a:pPr marL="285750" indent="-285750">
              <a:buFont typeface="Arial" panose="020B0604020202020204" pitchFamily="34" charset="0"/>
              <a:buChar char="•"/>
            </a:pPr>
            <a:r>
              <a:rPr lang="en-US" sz="2500" dirty="0"/>
              <a:t>Had to contextualize the role for refugee and immigrant patients</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Doulas were granted permission to accompany patients from Lancaster prison in labor at WBH</a:t>
            </a:r>
          </a:p>
          <a:p>
            <a:pPr marL="285750" indent="-285750">
              <a:buFontTx/>
              <a:buChar char="-"/>
            </a:pPr>
            <a:endParaRPr lang="en-US" sz="2500" dirty="0"/>
          </a:p>
          <a:p>
            <a:pPr marL="285750" indent="-285750">
              <a:buFont typeface="Arial" panose="020B0604020202020204" pitchFamily="34" charset="0"/>
              <a:buChar char="•"/>
            </a:pPr>
            <a:r>
              <a:rPr lang="en-US" sz="2500" dirty="0"/>
              <a:t>Helped guide patients through inductions, cesarean sections, fetal demise, addictions, adoptions, and teenagers with general lack of family and social support</a:t>
            </a:r>
          </a:p>
        </p:txBody>
      </p:sp>
      <p:sp>
        <p:nvSpPr>
          <p:cNvPr id="13" name="Title 1"/>
          <p:cNvSpPr>
            <a:spLocks noGrp="1"/>
          </p:cNvSpPr>
          <p:nvPr>
            <p:ph type="title"/>
          </p:nvPr>
        </p:nvSpPr>
        <p:spPr>
          <a:xfrm>
            <a:off x="5642918" y="233530"/>
            <a:ext cx="5513173" cy="1325563"/>
          </a:xfrm>
        </p:spPr>
        <p:txBody>
          <a:bodyPr/>
          <a:lstStyle/>
          <a:p>
            <a:r>
              <a:rPr lang="en-US" dirty="0"/>
              <a:t>Doulas at SELHS</a:t>
            </a:r>
          </a:p>
        </p:txBody>
      </p:sp>
      <p:sp>
        <p:nvSpPr>
          <p:cNvPr id="14" name="Rectangle 13"/>
          <p:cNvSpPr/>
          <p:nvPr/>
        </p:nvSpPr>
        <p:spPr>
          <a:xfrm>
            <a:off x="5577016" y="523997"/>
            <a:ext cx="4011827" cy="744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3967" y="1790564"/>
            <a:ext cx="4471570" cy="31550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517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SELHS patients who used Doula services</a:t>
            </a:r>
          </a:p>
        </p:txBody>
      </p:sp>
      <p:sp>
        <p:nvSpPr>
          <p:cNvPr id="3" name="Content Placeholder 2"/>
          <p:cNvSpPr>
            <a:spLocks noGrp="1"/>
          </p:cNvSpPr>
          <p:nvPr>
            <p:ph idx="1"/>
          </p:nvPr>
        </p:nvSpPr>
        <p:spPr>
          <a:xfrm>
            <a:off x="607538" y="1866815"/>
            <a:ext cx="11287899" cy="4351338"/>
          </a:xfrm>
        </p:spPr>
        <p:txBody>
          <a:bodyPr>
            <a:normAutofit/>
          </a:bodyPr>
          <a:lstStyle/>
          <a:p>
            <a:r>
              <a:rPr lang="en-US" sz="2000" dirty="0"/>
              <a:t>67% considered medically high risk (GDM, IUGR, AMA, VBAC, HELLP syndrome, preeclampsia, </a:t>
            </a:r>
            <a:r>
              <a:rPr lang="en-US" sz="2000" dirty="0" err="1"/>
              <a:t>etc</a:t>
            </a:r>
            <a:r>
              <a:rPr lang="en-US" sz="2000" dirty="0"/>
              <a:t>)</a:t>
            </a:r>
          </a:p>
          <a:p>
            <a:endParaRPr lang="en-US" sz="2000" dirty="0"/>
          </a:p>
          <a:p>
            <a:r>
              <a:rPr lang="en-US" sz="2000" dirty="0"/>
              <a:t>17% C-section rate - 6% of these were scheduled repeat surgeries</a:t>
            </a:r>
          </a:p>
          <a:p>
            <a:pPr marL="0" indent="0">
              <a:buNone/>
            </a:pPr>
            <a:endParaRPr lang="en-US" sz="2000" dirty="0"/>
          </a:p>
          <a:p>
            <a:r>
              <a:rPr lang="en-US" sz="2000" dirty="0"/>
              <a:t>77% did not speak English as a first language - if they could even speak English at all</a:t>
            </a:r>
          </a:p>
          <a:p>
            <a:endParaRPr lang="en-US" sz="2000" dirty="0"/>
          </a:p>
          <a:p>
            <a:r>
              <a:rPr lang="en-US" sz="2000" dirty="0"/>
              <a:t>44% chose to utilize an Epidural for pain medication and 30% had </a:t>
            </a:r>
            <a:r>
              <a:rPr lang="en-US" sz="2000" i="1" dirty="0"/>
              <a:t>completely</a:t>
            </a:r>
            <a:r>
              <a:rPr lang="en-US" sz="2000" dirty="0"/>
              <a:t> </a:t>
            </a:r>
            <a:r>
              <a:rPr lang="en-US" sz="2000" dirty="0" err="1"/>
              <a:t>unmedicated</a:t>
            </a:r>
            <a:r>
              <a:rPr lang="en-US" sz="2000" dirty="0"/>
              <a:t> labors</a:t>
            </a:r>
          </a:p>
          <a:p>
            <a:endParaRPr lang="en-US" sz="2000" dirty="0"/>
          </a:p>
          <a:p>
            <a:r>
              <a:rPr lang="en-US" sz="2000" dirty="0"/>
              <a:t>11 women of the 34 doula patients </a:t>
            </a:r>
            <a:r>
              <a:rPr lang="en-US" sz="2000" u="sng" dirty="0"/>
              <a:t>had absolutely </a:t>
            </a:r>
            <a:r>
              <a:rPr lang="en-US" sz="2000" b="1" u="sng" dirty="0"/>
              <a:t>no</a:t>
            </a:r>
            <a:r>
              <a:rPr lang="en-US" sz="2000" u="sng" dirty="0"/>
              <a:t> family or friend support </a:t>
            </a:r>
            <a:r>
              <a:rPr lang="en-US" sz="2000" dirty="0"/>
              <a:t>and would have been delivering completely alone in the hospital if the doula had not been there</a:t>
            </a:r>
          </a:p>
          <a:p>
            <a:endParaRPr lang="en-US" sz="2000" dirty="0"/>
          </a:p>
          <a:p>
            <a:endParaRPr lang="en-US" sz="2000" dirty="0"/>
          </a:p>
        </p:txBody>
      </p:sp>
    </p:spTree>
    <p:extLst>
      <p:ext uri="{BB962C8B-B14F-4D97-AF65-F5344CB8AC3E}">
        <p14:creationId xmlns:p14="http://schemas.microsoft.com/office/powerpoint/2010/main" val="1002549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xx.fbcdn.net/v/t1.0-9/10394579_604256159733826_3510103204972151320_n.jpg?oh=9910fc9f94bda3d0aed7e62aaac0e6fd&amp;oe=57D8427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7388" y="378941"/>
            <a:ext cx="5798022" cy="57980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304" y="4110680"/>
            <a:ext cx="2121809" cy="2125363"/>
          </a:xfrm>
          <a:prstGeom prst="rect">
            <a:avLst/>
          </a:prstGeom>
        </p:spPr>
      </p:pic>
    </p:spTree>
    <p:extLst>
      <p:ext uri="{BB962C8B-B14F-4D97-AF65-F5344CB8AC3E}">
        <p14:creationId xmlns:p14="http://schemas.microsoft.com/office/powerpoint/2010/main" val="3633772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xx.fbcdn.net/v/t1.0-9/12809555_604146339744808_5565548161879950210_n.jpg?oh=9a9f9c01227cf1e38bb7ff942154c596&amp;oe=57E003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36" y="387178"/>
            <a:ext cx="6101941" cy="610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42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586" t="10647" r="10180"/>
          <a:stretch/>
        </p:blipFill>
        <p:spPr>
          <a:xfrm>
            <a:off x="1256610" y="1989123"/>
            <a:ext cx="5864513" cy="3882393"/>
          </a:xfrm>
          <a:prstGeom prst="rect">
            <a:avLst/>
          </a:prstGeom>
        </p:spPr>
      </p:pic>
      <p:sp>
        <p:nvSpPr>
          <p:cNvPr id="7" name="Rectangle 6"/>
          <p:cNvSpPr/>
          <p:nvPr/>
        </p:nvSpPr>
        <p:spPr>
          <a:xfrm>
            <a:off x="1150518" y="1833074"/>
            <a:ext cx="6122511" cy="419449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56610" y="597130"/>
            <a:ext cx="9070238" cy="830997"/>
          </a:xfrm>
          <a:prstGeom prst="rect">
            <a:avLst/>
          </a:prstGeom>
          <a:noFill/>
        </p:spPr>
        <p:txBody>
          <a:bodyPr wrap="square" rtlCol="0">
            <a:spAutoFit/>
          </a:bodyPr>
          <a:lstStyle/>
          <a:p>
            <a:pPr algn="ctr"/>
            <a:r>
              <a:rPr lang="en-US" sz="2400" dirty="0"/>
              <a:t>When women have a good support base – medical, family and friends – they take care of themselves and hold each other accountable.</a:t>
            </a:r>
          </a:p>
        </p:txBody>
      </p:sp>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78769" y="1863145"/>
            <a:ext cx="2290431" cy="4164422"/>
          </a:xfrm>
        </p:spPr>
      </p:pic>
      <p:sp>
        <p:nvSpPr>
          <p:cNvPr id="3" name="Rectangle 2"/>
          <p:cNvSpPr/>
          <p:nvPr/>
        </p:nvSpPr>
        <p:spPr>
          <a:xfrm>
            <a:off x="8210340" y="1714756"/>
            <a:ext cx="2627290" cy="4456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445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7669" y="664090"/>
            <a:ext cx="9988379" cy="2869942"/>
          </a:xfrm>
        </p:spPr>
        <p:txBody>
          <a:bodyPr>
            <a:normAutofit/>
          </a:bodyPr>
          <a:lstStyle/>
          <a:p>
            <a:pPr marL="0" indent="0" algn="ctr">
              <a:buNone/>
            </a:pPr>
            <a:r>
              <a:rPr lang="en-US" sz="2400" dirty="0"/>
              <a:t>As patients gain trust in the facilitating provider and in each other, a support system forms in the group. Being part of a supportive group means a sense of belonging, and we observe that when women know they are not alone they are better able to take care of themselves and their families.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123" y="2627864"/>
            <a:ext cx="6268994" cy="3447947"/>
          </a:xfrm>
          <a:prstGeom prst="rect">
            <a:avLst/>
          </a:prstGeom>
        </p:spPr>
      </p:pic>
      <p:sp>
        <p:nvSpPr>
          <p:cNvPr id="5" name="Rectangle 4"/>
          <p:cNvSpPr/>
          <p:nvPr/>
        </p:nvSpPr>
        <p:spPr>
          <a:xfrm>
            <a:off x="2792626" y="2560108"/>
            <a:ext cx="6441989" cy="358346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7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616" r="33742"/>
          <a:stretch/>
        </p:blipFill>
        <p:spPr>
          <a:xfrm>
            <a:off x="1572510" y="1075138"/>
            <a:ext cx="6058621" cy="5787081"/>
          </a:xfrm>
          <a:prstGeom prst="rect">
            <a:avLst/>
          </a:prstGeom>
        </p:spPr>
      </p:pic>
      <p:sp>
        <p:nvSpPr>
          <p:cNvPr id="2" name="TextBox 1"/>
          <p:cNvSpPr txBox="1"/>
          <p:nvPr/>
        </p:nvSpPr>
        <p:spPr>
          <a:xfrm>
            <a:off x="1227437" y="593124"/>
            <a:ext cx="7441461" cy="369332"/>
          </a:xfrm>
          <a:prstGeom prst="rect">
            <a:avLst/>
          </a:prstGeom>
          <a:noFill/>
        </p:spPr>
        <p:txBody>
          <a:bodyPr wrap="none" rtlCol="0">
            <a:spAutoFit/>
          </a:bodyPr>
          <a:lstStyle/>
          <a:p>
            <a:r>
              <a:rPr lang="en-US" dirty="0">
                <a:latin typeface="Aharoni" panose="02010803020104030203" pitchFamily="2" charset="-79"/>
                <a:cs typeface="Aharoni" panose="02010803020104030203" pitchFamily="2" charset="-79"/>
              </a:rPr>
              <a:t>Demographics of </a:t>
            </a:r>
            <a:r>
              <a:rPr lang="en-US" dirty="0" err="1">
                <a:latin typeface="Aharoni" panose="02010803020104030203" pitchFamily="2" charset="-79"/>
                <a:cs typeface="Aharoni" panose="02010803020104030203" pitchFamily="2" charset="-79"/>
              </a:rPr>
              <a:t>SouthEast</a:t>
            </a:r>
            <a:r>
              <a:rPr lang="en-US" dirty="0">
                <a:latin typeface="Aharoni" panose="02010803020104030203" pitchFamily="2" charset="-79"/>
                <a:cs typeface="Aharoni" panose="02010803020104030203" pitchFamily="2" charset="-79"/>
              </a:rPr>
              <a:t> Lancaster Health Services patients [2015]</a:t>
            </a:r>
          </a:p>
        </p:txBody>
      </p:sp>
      <p:sp>
        <p:nvSpPr>
          <p:cNvPr id="3" name="Oval 2"/>
          <p:cNvSpPr/>
          <p:nvPr/>
        </p:nvSpPr>
        <p:spPr>
          <a:xfrm>
            <a:off x="8528364" y="2064190"/>
            <a:ext cx="298765" cy="298764"/>
          </a:xfrm>
          <a:prstGeom prst="ellipse">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27129" y="2028906"/>
            <a:ext cx="1122102" cy="369332"/>
          </a:xfrm>
          <a:prstGeom prst="rect">
            <a:avLst/>
          </a:prstGeom>
          <a:noFill/>
        </p:spPr>
        <p:txBody>
          <a:bodyPr wrap="none" rtlCol="0">
            <a:spAutoFit/>
          </a:bodyPr>
          <a:lstStyle/>
          <a:p>
            <a:r>
              <a:rPr lang="en-US" dirty="0"/>
              <a:t>Caucasian</a:t>
            </a:r>
          </a:p>
        </p:txBody>
      </p:sp>
      <p:sp>
        <p:nvSpPr>
          <p:cNvPr id="6" name="Oval 5"/>
          <p:cNvSpPr/>
          <p:nvPr/>
        </p:nvSpPr>
        <p:spPr>
          <a:xfrm>
            <a:off x="8528364" y="2451628"/>
            <a:ext cx="298765" cy="298764"/>
          </a:xfrm>
          <a:prstGeom prst="ellipse">
            <a:avLst/>
          </a:prstGeom>
          <a:solidFill>
            <a:srgbClr val="803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827129" y="2416344"/>
            <a:ext cx="1646092" cy="369332"/>
          </a:xfrm>
          <a:prstGeom prst="rect">
            <a:avLst/>
          </a:prstGeom>
          <a:noFill/>
        </p:spPr>
        <p:txBody>
          <a:bodyPr wrap="none" rtlCol="0">
            <a:spAutoFit/>
          </a:bodyPr>
          <a:lstStyle/>
          <a:p>
            <a:r>
              <a:rPr lang="en-US" dirty="0"/>
              <a:t>Hispanic/Latino</a:t>
            </a:r>
          </a:p>
        </p:txBody>
      </p:sp>
      <p:sp>
        <p:nvSpPr>
          <p:cNvPr id="8" name="Oval 7"/>
          <p:cNvSpPr/>
          <p:nvPr/>
        </p:nvSpPr>
        <p:spPr>
          <a:xfrm>
            <a:off x="8528364" y="2822693"/>
            <a:ext cx="298765" cy="298764"/>
          </a:xfrm>
          <a:prstGeom prst="ellipse">
            <a:avLst/>
          </a:prstGeom>
          <a:solidFill>
            <a:srgbClr val="ED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27129" y="2785676"/>
            <a:ext cx="2543325" cy="369332"/>
          </a:xfrm>
          <a:prstGeom prst="rect">
            <a:avLst/>
          </a:prstGeom>
          <a:noFill/>
        </p:spPr>
        <p:txBody>
          <a:bodyPr wrap="none" rtlCol="0">
            <a:spAutoFit/>
          </a:bodyPr>
          <a:lstStyle/>
          <a:p>
            <a:r>
              <a:rPr lang="en-US" dirty="0"/>
              <a:t>African/African American</a:t>
            </a:r>
          </a:p>
        </p:txBody>
      </p:sp>
      <p:sp>
        <p:nvSpPr>
          <p:cNvPr id="10" name="Oval 9"/>
          <p:cNvSpPr/>
          <p:nvPr/>
        </p:nvSpPr>
        <p:spPr>
          <a:xfrm>
            <a:off x="8528364" y="3190292"/>
            <a:ext cx="298765" cy="298764"/>
          </a:xfrm>
          <a:prstGeom prst="ellipse">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827129" y="3133180"/>
            <a:ext cx="692818" cy="369332"/>
          </a:xfrm>
          <a:prstGeom prst="rect">
            <a:avLst/>
          </a:prstGeom>
          <a:noFill/>
        </p:spPr>
        <p:txBody>
          <a:bodyPr wrap="none" rtlCol="0">
            <a:spAutoFit/>
          </a:bodyPr>
          <a:lstStyle/>
          <a:p>
            <a:r>
              <a:rPr lang="en-US" dirty="0"/>
              <a:t>Asian</a:t>
            </a:r>
          </a:p>
        </p:txBody>
      </p:sp>
    </p:spTree>
    <p:extLst>
      <p:ext uri="{BB962C8B-B14F-4D97-AF65-F5344CB8AC3E}">
        <p14:creationId xmlns:p14="http://schemas.microsoft.com/office/powerpoint/2010/main" val="1677072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Friends for life!  The value of community in action…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238" y="1825625"/>
            <a:ext cx="7911523" cy="4351338"/>
          </a:xfrm>
        </p:spPr>
      </p:pic>
    </p:spTree>
    <p:extLst>
      <p:ext uri="{BB962C8B-B14F-4D97-AF65-F5344CB8AC3E}">
        <p14:creationId xmlns:p14="http://schemas.microsoft.com/office/powerpoint/2010/main" val="224659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61" y="282746"/>
            <a:ext cx="10515600" cy="1325563"/>
          </a:xfrm>
        </p:spPr>
        <p:txBody>
          <a:bodyPr>
            <a:normAutofit/>
          </a:bodyPr>
          <a:lstStyle/>
          <a:p>
            <a:r>
              <a:rPr lang="en-US" sz="3200" b="1" dirty="0">
                <a:cs typeface="Times New Roman" panose="02020603050405020304" pitchFamily="18" charset="0"/>
              </a:rPr>
              <a:t>Centering® </a:t>
            </a:r>
            <a:r>
              <a:rPr lang="en-US" sz="3200" b="1" dirty="0">
                <a:latin typeface="+mn-lt"/>
                <a:cs typeface="Times New Roman" panose="02020603050405020304" pitchFamily="18" charset="0"/>
              </a:rPr>
              <a:t>at </a:t>
            </a:r>
            <a:r>
              <a:rPr lang="en-US" sz="3200" b="1" dirty="0" err="1">
                <a:latin typeface="+mn-lt"/>
                <a:cs typeface="Times New Roman" panose="02020603050405020304" pitchFamily="18" charset="0"/>
              </a:rPr>
              <a:t>SouthEast</a:t>
            </a:r>
            <a:r>
              <a:rPr lang="en-US" sz="3200" b="1" dirty="0">
                <a:latin typeface="+mn-lt"/>
                <a:cs typeface="Times New Roman" panose="02020603050405020304" pitchFamily="18" charset="0"/>
              </a:rPr>
              <a:t> Lancaster Health Services</a:t>
            </a:r>
          </a:p>
        </p:txBody>
      </p:sp>
      <p:sp>
        <p:nvSpPr>
          <p:cNvPr id="3" name="Content Placeholder 2"/>
          <p:cNvSpPr>
            <a:spLocks noGrp="1"/>
          </p:cNvSpPr>
          <p:nvPr>
            <p:ph idx="1"/>
          </p:nvPr>
        </p:nvSpPr>
        <p:spPr>
          <a:xfrm>
            <a:off x="633161" y="1682450"/>
            <a:ext cx="11113995" cy="4351338"/>
          </a:xfrm>
        </p:spPr>
        <p:txBody>
          <a:bodyPr>
            <a:normAutofit lnSpcReduction="10000"/>
          </a:bodyPr>
          <a:lstStyle/>
          <a:p>
            <a:r>
              <a:rPr lang="en-US" dirty="0">
                <a:cs typeface="Times New Roman" panose="02020603050405020304" pitchFamily="18" charset="0"/>
              </a:rPr>
              <a:t>Group prenatal care was started by Centering® trained providers in 2008 at our Duke Street location with only one pregnancy group per year</a:t>
            </a:r>
          </a:p>
          <a:p>
            <a:pPr marL="0" indent="0">
              <a:buNone/>
            </a:pPr>
            <a:endParaRPr lang="en-US" dirty="0">
              <a:cs typeface="Times New Roman" panose="02020603050405020304" pitchFamily="18" charset="0"/>
            </a:endParaRPr>
          </a:p>
          <a:p>
            <a:r>
              <a:rPr lang="en-US" dirty="0">
                <a:cs typeface="Times New Roman" panose="02020603050405020304" pitchFamily="18" charset="0"/>
              </a:rPr>
              <a:t>In 2012 we expanded our </a:t>
            </a:r>
            <a:r>
              <a:rPr lang="en-US" dirty="0" err="1">
                <a:cs typeface="Times New Roman" panose="02020603050405020304" pitchFamily="18" charset="0"/>
              </a:rPr>
              <a:t>CenteringPregnancy</a:t>
            </a:r>
            <a:r>
              <a:rPr lang="en-US" dirty="0">
                <a:cs typeface="Times New Roman" panose="02020603050405020304" pitchFamily="18" charset="0"/>
              </a:rPr>
              <a:t>® groups and included </a:t>
            </a:r>
            <a:r>
              <a:rPr lang="en-US" dirty="0" err="1">
                <a:cs typeface="Times New Roman" panose="02020603050405020304" pitchFamily="18" charset="0"/>
              </a:rPr>
              <a:t>CenteringParenting</a:t>
            </a:r>
            <a:r>
              <a:rPr lang="en-US" dirty="0">
                <a:cs typeface="Times New Roman" panose="02020603050405020304" pitchFamily="18" charset="0"/>
              </a:rPr>
              <a:t>® </a:t>
            </a:r>
          </a:p>
          <a:p>
            <a:pPr marL="0" indent="0">
              <a:buNone/>
            </a:pPr>
            <a:endParaRPr lang="en-US" dirty="0">
              <a:cs typeface="Times New Roman" panose="02020603050405020304" pitchFamily="18" charset="0"/>
            </a:endParaRPr>
          </a:p>
          <a:p>
            <a:r>
              <a:rPr lang="en-US" dirty="0">
                <a:cs typeface="Times New Roman" panose="02020603050405020304" pitchFamily="18" charset="0"/>
              </a:rPr>
              <a:t>Centering® is a model of care established through the Centering Healthcare Institute (CHI) in Boston.  In 2013 </a:t>
            </a:r>
            <a:r>
              <a:rPr lang="en-US" dirty="0" err="1">
                <a:cs typeface="Times New Roman" panose="02020603050405020304" pitchFamily="18" charset="0"/>
              </a:rPr>
              <a:t>SouthEast</a:t>
            </a:r>
            <a:r>
              <a:rPr lang="en-US" dirty="0">
                <a:cs typeface="Times New Roman" panose="02020603050405020304" pitchFamily="18" charset="0"/>
              </a:rPr>
              <a:t> Lancaster Health became a CHI certified site and in 2015 was approved for in-house staff training</a:t>
            </a:r>
          </a:p>
          <a:p>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165175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7458" y="2280292"/>
            <a:ext cx="5358714" cy="2293294"/>
          </a:xfrm>
        </p:spPr>
        <p:txBody>
          <a:bodyPr/>
          <a:lstStyle/>
          <a:p>
            <a:pPr marL="0" indent="0" algn="ctr">
              <a:buNone/>
            </a:pPr>
            <a:r>
              <a:rPr lang="en-US" dirty="0">
                <a:cs typeface="Times New Roman" panose="02020603050405020304" pitchFamily="18" charset="0"/>
              </a:rPr>
              <a:t>Between 2014-2016 we have run </a:t>
            </a:r>
            <a:r>
              <a:rPr lang="en-US" b="1" dirty="0">
                <a:cs typeface="Times New Roman" panose="02020603050405020304" pitchFamily="18" charset="0"/>
              </a:rPr>
              <a:t>22</a:t>
            </a:r>
            <a:r>
              <a:rPr lang="en-US" dirty="0">
                <a:cs typeface="Times New Roman" panose="02020603050405020304" pitchFamily="18" charset="0"/>
              </a:rPr>
              <a:t> </a:t>
            </a:r>
            <a:r>
              <a:rPr lang="en-US" b="1" dirty="0">
                <a:cs typeface="Times New Roman" panose="02020603050405020304" pitchFamily="18" charset="0"/>
              </a:rPr>
              <a:t>Centering Pregnancy</a:t>
            </a:r>
            <a:r>
              <a:rPr lang="en-US" dirty="0">
                <a:cs typeface="Times New Roman" panose="02020603050405020304" pitchFamily="18" charset="0"/>
              </a:rPr>
              <a:t>®</a:t>
            </a:r>
            <a:r>
              <a:rPr lang="en-US" b="1" dirty="0">
                <a:cs typeface="Times New Roman" panose="02020603050405020304" pitchFamily="18" charset="0"/>
              </a:rPr>
              <a:t> </a:t>
            </a:r>
            <a:r>
              <a:rPr lang="en-US" dirty="0">
                <a:cs typeface="Times New Roman" panose="02020603050405020304" pitchFamily="18" charset="0"/>
              </a:rPr>
              <a:t>and               </a:t>
            </a:r>
            <a:r>
              <a:rPr lang="en-US" b="1" dirty="0">
                <a:cs typeface="Times New Roman" panose="02020603050405020304" pitchFamily="18" charset="0"/>
              </a:rPr>
              <a:t>25</a:t>
            </a:r>
            <a:r>
              <a:rPr lang="en-US" dirty="0">
                <a:cs typeface="Times New Roman" panose="02020603050405020304" pitchFamily="18" charset="0"/>
              </a:rPr>
              <a:t> </a:t>
            </a:r>
            <a:r>
              <a:rPr lang="en-US" b="1" dirty="0">
                <a:cs typeface="Times New Roman" panose="02020603050405020304" pitchFamily="18" charset="0"/>
              </a:rPr>
              <a:t>Centering Parenting</a:t>
            </a:r>
            <a:r>
              <a:rPr lang="en-US" dirty="0">
                <a:cs typeface="Times New Roman" panose="02020603050405020304" pitchFamily="18" charset="0"/>
              </a:rPr>
              <a:t>®</a:t>
            </a:r>
            <a:r>
              <a:rPr lang="en-US" b="1" dirty="0">
                <a:cs typeface="Times New Roman" panose="02020603050405020304" pitchFamily="18" charset="0"/>
              </a:rPr>
              <a:t> </a:t>
            </a:r>
            <a:r>
              <a:rPr lang="en-US" dirty="0">
                <a:cs typeface="Times New Roman" panose="02020603050405020304" pitchFamily="18" charset="0"/>
              </a:rPr>
              <a:t>groups split into English, Spanish, and Nepali language groups.</a:t>
            </a:r>
          </a:p>
          <a:p>
            <a:pPr algn="ct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540" t="4635" r="22342"/>
          <a:stretch/>
        </p:blipFill>
        <p:spPr>
          <a:xfrm>
            <a:off x="7109253" y="1869809"/>
            <a:ext cx="3896498" cy="3114257"/>
          </a:xfrm>
          <a:prstGeom prst="rect">
            <a:avLst/>
          </a:prstGeom>
        </p:spPr>
      </p:pic>
      <p:sp>
        <p:nvSpPr>
          <p:cNvPr id="5" name="Rectangle 4"/>
          <p:cNvSpPr/>
          <p:nvPr/>
        </p:nvSpPr>
        <p:spPr>
          <a:xfrm>
            <a:off x="7006281" y="1771133"/>
            <a:ext cx="4102443" cy="33116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7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261" y="1273531"/>
            <a:ext cx="7105204" cy="39966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202" y="494520"/>
            <a:ext cx="3260757" cy="5934269"/>
          </a:xfrm>
          <a:prstGeom prst="rect">
            <a:avLst/>
          </a:prstGeom>
        </p:spPr>
      </p:pic>
      <p:sp>
        <p:nvSpPr>
          <p:cNvPr id="6" name="Rectangle 5"/>
          <p:cNvSpPr/>
          <p:nvPr/>
        </p:nvSpPr>
        <p:spPr>
          <a:xfrm>
            <a:off x="510746" y="1200474"/>
            <a:ext cx="7245729" cy="414279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89748" y="405881"/>
            <a:ext cx="3433666" cy="61115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17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3232" y="952414"/>
            <a:ext cx="4193947" cy="5168299"/>
          </a:xfrm>
        </p:spPr>
      </p:pic>
      <p:sp>
        <p:nvSpPr>
          <p:cNvPr id="4" name="TextBox 3"/>
          <p:cNvSpPr txBox="1"/>
          <p:nvPr/>
        </p:nvSpPr>
        <p:spPr>
          <a:xfrm>
            <a:off x="3031733" y="420130"/>
            <a:ext cx="5456943" cy="646331"/>
          </a:xfrm>
          <a:prstGeom prst="rect">
            <a:avLst/>
          </a:prstGeom>
          <a:noFill/>
        </p:spPr>
        <p:txBody>
          <a:bodyPr wrap="none" rtlCol="0">
            <a:spAutoFit/>
          </a:bodyPr>
          <a:lstStyle/>
          <a:p>
            <a:r>
              <a:rPr lang="en-US" sz="3600" dirty="0">
                <a:latin typeface="Aharoni" panose="02010803020104030203" pitchFamily="2" charset="-79"/>
                <a:cs typeface="Aharoni" panose="02010803020104030203" pitchFamily="2" charset="-79"/>
              </a:rPr>
              <a:t>Achieving the Triple Aim</a:t>
            </a:r>
          </a:p>
        </p:txBody>
      </p:sp>
    </p:spTree>
    <p:extLst>
      <p:ext uri="{BB962C8B-B14F-4D97-AF65-F5344CB8AC3E}">
        <p14:creationId xmlns:p14="http://schemas.microsoft.com/office/powerpoint/2010/main" val="2678499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2684</TotalTime>
  <Words>1891</Words>
  <Application>Microsoft Office PowerPoint</Application>
  <PresentationFormat>Widescreen</PresentationFormat>
  <Paragraphs>317</Paragraphs>
  <Slides>50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MS PGothic</vt:lpstr>
      <vt:lpstr>Aharoni</vt:lpstr>
      <vt:lpstr>Arial</vt:lpstr>
      <vt:lpstr>Bradley Hand ITC</vt:lpstr>
      <vt:lpstr>Calibri</vt:lpstr>
      <vt:lpstr>Calibri Light</vt:lpstr>
      <vt:lpstr>Museo Sans 300</vt:lpstr>
      <vt:lpstr>Times New Roman</vt:lpstr>
      <vt:lpstr>Wingdings</vt:lpstr>
      <vt:lpstr>Wingdings 2</vt:lpstr>
      <vt:lpstr>Office Theme</vt:lpstr>
      <vt:lpstr>PowerPoint Presentation</vt:lpstr>
      <vt:lpstr>Participants will… </vt:lpstr>
      <vt:lpstr>SouthEast Lancaster Health Services</vt:lpstr>
      <vt:lpstr>PowerPoint Presentation</vt:lpstr>
      <vt:lpstr>PowerPoint Presentation</vt:lpstr>
      <vt:lpstr>Centering® at SouthEast Lancaster Health Services</vt:lpstr>
      <vt:lpstr>PowerPoint Presentation</vt:lpstr>
      <vt:lpstr>PowerPoint Presentation</vt:lpstr>
      <vt:lpstr>PowerPoint Presentation</vt:lpstr>
      <vt:lpstr>Components of Centering®</vt:lpstr>
      <vt:lpstr>PowerPoint Presentation</vt:lpstr>
      <vt:lpstr>Demographics of the population served in CenteringPregnancy® groups [2016] </vt:lpstr>
      <vt:lpstr>PowerPoint Presentation</vt:lpstr>
      <vt:lpstr>Demographics of the population served in CenteringParenting® circles [2016] </vt:lpstr>
      <vt:lpstr>Centering® Framework  *Each session includes elements of health assessment, education and support.</vt:lpstr>
      <vt:lpstr>PowerPoint Presentation</vt:lpstr>
      <vt:lpstr>PowerPoint Presentation</vt:lpstr>
      <vt:lpstr>PowerPoint Presentation</vt:lpstr>
      <vt:lpstr>PowerPoint Presentation</vt:lpstr>
      <vt:lpstr>PowerPoint Presentation</vt:lpstr>
      <vt:lpstr>Support of Centering®</vt:lpstr>
      <vt:lpstr>PowerPoint Presentation</vt:lpstr>
      <vt:lpstr>PowerPoint Presentation</vt:lpstr>
      <vt:lpstr>Supplemental support</vt:lpstr>
      <vt:lpstr>Childbirth Education Classes</vt:lpstr>
      <vt:lpstr>Curriculum (over 2 class periods):  </vt:lpstr>
      <vt:lpstr>PowerPoint Presentation</vt:lpstr>
      <vt:lpstr>PowerPoint Presentation</vt:lpstr>
      <vt:lpstr>Lactation Support</vt:lpstr>
      <vt:lpstr>PowerPoint Presentation</vt:lpstr>
      <vt:lpstr>PowerPoint Presentation</vt:lpstr>
      <vt:lpstr>Breastfeeding Rate (%) 2011 vs 2016)</vt:lpstr>
      <vt:lpstr>Lactation support made a difference in breastfeeding length</vt:lpstr>
      <vt:lpstr>Centering Pregnancy/Parenting on Breastfeeding Length</vt:lpstr>
      <vt:lpstr>SELHS Lactation Consultant on Breastfeeding Length</vt:lpstr>
      <vt:lpstr>Prenatal Yoga</vt:lpstr>
      <vt:lpstr>PowerPoint Presentation</vt:lpstr>
      <vt:lpstr>Prenatal Yoga at SELHS</vt:lpstr>
      <vt:lpstr>Birth Doula Services</vt:lpstr>
      <vt:lpstr>PowerPoint Presentation</vt:lpstr>
      <vt:lpstr>PowerPoint Presentation</vt:lpstr>
      <vt:lpstr>Doulas at SELHS</vt:lpstr>
      <vt:lpstr>How Doulas paired with patients:</vt:lpstr>
      <vt:lpstr>Doulas at SELHS</vt:lpstr>
      <vt:lpstr>SELHS patients who used Doula services</vt:lpstr>
      <vt:lpstr>PowerPoint Presentation</vt:lpstr>
      <vt:lpstr>PowerPoint Presentation</vt:lpstr>
      <vt:lpstr>PowerPoint Presentation</vt:lpstr>
      <vt:lpstr>PowerPoint Presentation</vt:lpstr>
      <vt:lpstr>Friends for life!  The value of community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Group Sessions  to Improve Prenatal and Pediatric Outcomes</dc:title>
  <dc:creator>Alice Wheeler</dc:creator>
  <cp:lastModifiedBy>Amanda Tekely</cp:lastModifiedBy>
  <cp:revision>247</cp:revision>
  <dcterms:created xsi:type="dcterms:W3CDTF">2016-09-02T20:46:01Z</dcterms:created>
  <dcterms:modified xsi:type="dcterms:W3CDTF">2016-10-01T16:50:06Z</dcterms:modified>
</cp:coreProperties>
</file>